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Proxima Nova Extrabold"/>
      <p:bold r:id="rId22"/>
    </p:embeddedFont>
    <p:embeddedFont>
      <p:font typeface="Proxima Nova Semibold"/>
      <p:regular r:id="rId23"/>
      <p:bold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ProximaNovaExtrabold-bold.fntdata"/><Relationship Id="rId21" Type="http://schemas.openxmlformats.org/officeDocument/2006/relationships/slide" Target="slides/slide16.xml"/><Relationship Id="rId24" Type="http://schemas.openxmlformats.org/officeDocument/2006/relationships/font" Target="fonts/ProximaNovaSemibold-bold.fntdata"/><Relationship Id="rId23" Type="http://schemas.openxmlformats.org/officeDocument/2006/relationships/font" Target="fonts/ProximaNovaSemibold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ProximaNovaSemibold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0756124e06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0756124e0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d19496374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d19496374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d19496374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d19496374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19496374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d19496374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d19496374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d19496374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d19496374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d19496374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0dabdfdd9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0dabdfdd9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d19496374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d19496374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Walking is good for our bodies. It keeps us healthy. But it’s also good for our minds! When we stay active, we’re happier and we can concentrate better in school.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07520deb7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07520deb7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0756124e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0756124e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0756124e0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0756124e0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0756124e0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0756124e0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Raise your hand if you ride a bus.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bus looks different, doesn’t it?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0756124e0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0756124e0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0756124e0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0756124e0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Raise your hand if you have ever been on a ferris wheel?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Raise your hand if you have seen a ferris wheel? Have you ever seen one this big?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0756124e0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0756124e0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57BC3"/>
              </a:buClr>
              <a:buSzPts val="2800"/>
              <a:buFont typeface="Proxima Nova Extrabold"/>
              <a:buNone/>
              <a:defRPr>
                <a:solidFill>
                  <a:srgbClr val="257BC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57BC3"/>
              </a:buClr>
              <a:buSzPts val="2800"/>
              <a:buFont typeface="Proxima Nova Extrabold"/>
              <a:buNone/>
              <a:defRPr>
                <a:solidFill>
                  <a:srgbClr val="257BC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57BC3"/>
              </a:buClr>
              <a:buSzPts val="2800"/>
              <a:buFont typeface="Proxima Nova Extrabold"/>
              <a:buNone/>
              <a:defRPr>
                <a:solidFill>
                  <a:srgbClr val="257BC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57BC3"/>
              </a:buClr>
              <a:buSzPts val="2800"/>
              <a:buFont typeface="Proxima Nova Extrabold"/>
              <a:buNone/>
              <a:defRPr>
                <a:solidFill>
                  <a:srgbClr val="257BC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57BC3"/>
              </a:buClr>
              <a:buSzPts val="2800"/>
              <a:buFont typeface="Proxima Nova Extrabold"/>
              <a:buNone/>
              <a:defRPr>
                <a:solidFill>
                  <a:srgbClr val="257BC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57BC3"/>
              </a:buClr>
              <a:buSzPts val="2800"/>
              <a:buFont typeface="Proxima Nova Extrabold"/>
              <a:buNone/>
              <a:defRPr>
                <a:solidFill>
                  <a:srgbClr val="257BC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57BC3"/>
              </a:buClr>
              <a:buSzPts val="2800"/>
              <a:buFont typeface="Proxima Nova Extrabold"/>
              <a:buNone/>
              <a:defRPr>
                <a:solidFill>
                  <a:srgbClr val="257BC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57BC3"/>
              </a:buClr>
              <a:buSzPts val="2800"/>
              <a:buFont typeface="Proxima Nova Extrabold"/>
              <a:buNone/>
              <a:defRPr>
                <a:solidFill>
                  <a:srgbClr val="257BC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57BC3"/>
              </a:buClr>
              <a:buSzPts val="2800"/>
              <a:buFont typeface="Proxima Nova Extrabold"/>
              <a:buNone/>
              <a:defRPr>
                <a:solidFill>
                  <a:srgbClr val="257BC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 Semibold"/>
              <a:buChar char="●"/>
              <a:defRPr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 Semibold"/>
              <a:buChar char="○"/>
              <a:defRPr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 Semibold"/>
              <a:buChar char="■"/>
              <a:defRPr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 Semibold"/>
              <a:buChar char="●"/>
              <a:defRPr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 Semibold"/>
              <a:buChar char="○"/>
              <a:defRPr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 Semibold"/>
              <a:buChar char="■"/>
              <a:defRPr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 Semibold"/>
              <a:buChar char="●"/>
              <a:defRPr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 Semibold"/>
              <a:buChar char="○"/>
              <a:defRPr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 Semibold"/>
              <a:buChar char="■"/>
              <a:defRPr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7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28.jpg"/><Relationship Id="rId5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Relationship Id="rId4" Type="http://schemas.openxmlformats.org/officeDocument/2006/relationships/image" Target="../media/image26.jpg"/><Relationship Id="rId5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Relationship Id="rId4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Relationship Id="rId4" Type="http://schemas.openxmlformats.org/officeDocument/2006/relationships/image" Target="../media/image22.jpg"/><Relationship Id="rId5" Type="http://schemas.openxmlformats.org/officeDocument/2006/relationships/image" Target="../media/image1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3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jpg"/></Relationships>
</file>

<file path=ppt/slides/_rels/slide16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archpaper.com/2021/12/france-approves-controversial-interior-redesign-of-notre-dame-cathedral/" TargetMode="External"/><Relationship Id="rId11" Type="http://schemas.openxmlformats.org/officeDocument/2006/relationships/hyperlink" Target="https://en.wikipedia.org/wiki/Eiffel_Tower#/media/File:Tour_Eiffel_Wikimedia_Commons.jpg" TargetMode="External"/><Relationship Id="rId10" Type="http://schemas.openxmlformats.org/officeDocument/2006/relationships/hyperlink" Target="https://www.esa.int/ESA_Multimedia/Images/2015/02/Paris_Metro" TargetMode="External"/><Relationship Id="rId21" Type="http://schemas.openxmlformats.org/officeDocument/2006/relationships/hyperlink" Target="https://www.goodnewsnetwork.org/adopt-notre-dame-gargoyle/" TargetMode="External"/><Relationship Id="rId13" Type="http://schemas.openxmlformats.org/officeDocument/2006/relationships/hyperlink" Target="http://www.goodmorningparis.fr/events/the-eiffel-tower-lit-up-in-blue-white-and-red/" TargetMode="External"/><Relationship Id="rId12" Type="http://schemas.openxmlformats.org/officeDocument/2006/relationships/hyperlink" Target="https://www.dw.com/en/french-prime-minister-urges-tourists-to-come-spend-money-in-paris/a-18886815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mylondon.news/news/zone-1-news/tower-bridge-ban-vehicles-make-20798974" TargetMode="External"/><Relationship Id="rId4" Type="http://schemas.openxmlformats.org/officeDocument/2006/relationships/hyperlink" Target="https://en.wikipedia.org/wiki/Piccadilly_Circus#/media/File:Open_Happiness_Piccadilly_Circus_Blue-Pink_Hour_120917-1126-jikatu.jpg" TargetMode="External"/><Relationship Id="rId9" Type="http://schemas.openxmlformats.org/officeDocument/2006/relationships/hyperlink" Target="https://www.unjourdeplusaparis.com/en/paris-reportage/histoire-obelisque-louxor-paris" TargetMode="External"/><Relationship Id="rId15" Type="http://schemas.openxmlformats.org/officeDocument/2006/relationships/hyperlink" Target="https://www.thetimes.co.uk/article/louvre-crowds-left-hanging-around-after-mona-lisa-move-xtnmps73v" TargetMode="External"/><Relationship Id="rId14" Type="http://schemas.openxmlformats.org/officeDocument/2006/relationships/hyperlink" Target="https://www.travelcaffeine.com/paris-museum-pass-review-tips/" TargetMode="External"/><Relationship Id="rId17" Type="http://schemas.openxmlformats.org/officeDocument/2006/relationships/hyperlink" Target="https://www.pinterest.com/pin/37928821838534009/" TargetMode="External"/><Relationship Id="rId16" Type="http://schemas.openxmlformats.org/officeDocument/2006/relationships/hyperlink" Target="https://www.chatelaine.com/recipes/how-to-make-macarons/" TargetMode="External"/><Relationship Id="rId5" Type="http://schemas.openxmlformats.org/officeDocument/2006/relationships/hyperlink" Target="https://www.intelligenttransport.com/transport-news/126501/northern-line-extension/" TargetMode="External"/><Relationship Id="rId19" Type="http://schemas.openxmlformats.org/officeDocument/2006/relationships/hyperlink" Target="https://universalmonsters.fandom.com/wiki/Notre_Dame_de_Paris" TargetMode="External"/><Relationship Id="rId6" Type="http://schemas.openxmlformats.org/officeDocument/2006/relationships/hyperlink" Target="https://commons.wikimedia.org/wiki/File:Red_double_decker_bus_in_London.jpg" TargetMode="External"/><Relationship Id="rId18" Type="http://schemas.openxmlformats.org/officeDocument/2006/relationships/hyperlink" Target="https://luxuryes.com/2016/06/pierre-herme-crowned-best-pastry-chef-2016/" TargetMode="External"/><Relationship Id="rId7" Type="http://schemas.openxmlformats.org/officeDocument/2006/relationships/hyperlink" Target="https://en.wikipedia.org/wiki/Culture_of_London#/media/File:London_Big_Ben_Phone_box.jpg" TargetMode="External"/><Relationship Id="rId8" Type="http://schemas.openxmlformats.org/officeDocument/2006/relationships/hyperlink" Target="https://www.campusfrance.org/en/cities/paris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8.jpg"/><Relationship Id="rId5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7.jpg"/><Relationship Id="rId5" Type="http://schemas.openxmlformats.org/officeDocument/2006/relationships/image" Target="../media/image2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jpg"/><Relationship Id="rId4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París</a:t>
            </a:r>
            <a:endParaRPr/>
          </a:p>
        </p:txBody>
      </p:sp>
      <p:sp>
        <p:nvSpPr>
          <p:cNvPr id="122" name="Google Shape;122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Capital de Francia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4,051 millas </a:t>
            </a:r>
            <a:r>
              <a:rPr lang="en"/>
              <a:t>desde Carolina del Norte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Para llegar a París, ¡tendrías que tomar un vuelo de más de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10 horas!</a:t>
            </a:r>
            <a:endParaRPr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123" name="Google Shape;123;p22"/>
          <p:cNvPicPr preferRelativeResize="0"/>
          <p:nvPr/>
        </p:nvPicPr>
        <p:blipFill rotWithShape="1">
          <a:blip r:embed="rId3">
            <a:alphaModFix/>
          </a:blip>
          <a:srcRect b="0" l="11219" r="6163" t="0"/>
          <a:stretch/>
        </p:blipFill>
        <p:spPr>
          <a:xfrm>
            <a:off x="3526124" y="2742656"/>
            <a:ext cx="2886271" cy="1958612"/>
          </a:xfrm>
          <a:prstGeom prst="rect">
            <a:avLst/>
          </a:prstGeom>
          <a:noFill/>
          <a:ln cap="flat" cmpd="sng" w="19050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4" name="Google Shape;124;p22"/>
          <p:cNvPicPr preferRelativeResize="0"/>
          <p:nvPr/>
        </p:nvPicPr>
        <p:blipFill rotWithShape="1">
          <a:blip r:embed="rId4">
            <a:alphaModFix/>
          </a:blip>
          <a:srcRect b="0" l="0" r="17790" t="0"/>
          <a:stretch/>
        </p:blipFill>
        <p:spPr>
          <a:xfrm>
            <a:off x="6560817" y="2739350"/>
            <a:ext cx="2154182" cy="1965226"/>
          </a:xfrm>
          <a:prstGeom prst="rect">
            <a:avLst/>
          </a:prstGeom>
          <a:noFill/>
          <a:ln cap="flat" cmpd="sng" w="1905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000" y="2739350"/>
            <a:ext cx="2948695" cy="1965223"/>
          </a:xfrm>
          <a:prstGeom prst="rect">
            <a:avLst/>
          </a:prstGeom>
          <a:noFill/>
          <a:ln cap="flat" cmpd="sng" w="1905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Torre Eiffel</a:t>
            </a:r>
            <a:endParaRPr/>
          </a:p>
        </p:txBody>
      </p:sp>
      <p:sp>
        <p:nvSpPr>
          <p:cNvPr id="131" name="Google Shape;131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 Extrabold"/>
              <a:buChar char="●"/>
            </a:pP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1,063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pies de altura</a:t>
            </a:r>
            <a:endParaRPr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Cada noche, 20,000 bombillas iluminan la torre.</a:t>
            </a:r>
            <a:endParaRPr/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1145" y="2571750"/>
            <a:ext cx="3071718" cy="2051798"/>
          </a:xfrm>
          <a:prstGeom prst="rect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8703" y="2571750"/>
            <a:ext cx="3282900" cy="2051800"/>
          </a:xfrm>
          <a:prstGeom prst="rect">
            <a:avLst/>
          </a:prstGeom>
          <a:noFill/>
          <a:ln cap="flat" cmpd="sng" w="1905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4" name="Google Shape;13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137" y="2571750"/>
            <a:ext cx="1108046" cy="2051799"/>
          </a:xfrm>
          <a:prstGeom prst="rect">
            <a:avLst/>
          </a:prstGeom>
          <a:noFill/>
          <a:ln cap="flat" cmpd="sng" w="19050">
            <a:solidFill>
              <a:srgbClr val="5B0F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Museo del Louvre</a:t>
            </a:r>
            <a:endParaRPr/>
          </a:p>
        </p:txBody>
      </p:sp>
      <p:sp>
        <p:nvSpPr>
          <p:cNvPr id="140" name="Google Shape;140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 pronuncia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«luv»</a:t>
            </a:r>
            <a:endParaRPr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 Extrabold"/>
              <a:buChar char="●"/>
            </a:pP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El museo más grande del mundo.</a:t>
            </a:r>
            <a:endParaRPr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Exhibe más de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380,000 obras</a:t>
            </a:r>
            <a:r>
              <a:rPr lang="en"/>
              <a:t> de arte- incluyendo la Mona Lisa.</a:t>
            </a:r>
            <a:endParaRPr/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2450" y="2389800"/>
            <a:ext cx="3735060" cy="2502200"/>
          </a:xfrm>
          <a:prstGeom prst="rect">
            <a:avLst/>
          </a:prstGeom>
          <a:noFill/>
          <a:ln cap="flat" cmpd="sng" w="19050">
            <a:solidFill>
              <a:srgbClr val="FCE5C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2" name="Google Shape;142;p24"/>
          <p:cNvPicPr preferRelativeResize="0"/>
          <p:nvPr/>
        </p:nvPicPr>
        <p:blipFill rotWithShape="1">
          <a:blip r:embed="rId4">
            <a:alphaModFix/>
          </a:blip>
          <a:srcRect b="0" l="0" r="6367" t="0"/>
          <a:stretch/>
        </p:blipFill>
        <p:spPr>
          <a:xfrm>
            <a:off x="5237275" y="2389800"/>
            <a:ext cx="1873876" cy="2502200"/>
          </a:xfrm>
          <a:prstGeom prst="rect">
            <a:avLst/>
          </a:prstGeom>
          <a:noFill/>
          <a:ln cap="flat" cmpd="sng" w="1905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Macarrones franceses</a:t>
            </a:r>
            <a:endParaRPr/>
          </a:p>
        </p:txBody>
      </p:sp>
      <p:sp>
        <p:nvSpPr>
          <p:cNvPr id="148" name="Google Shape;148;p25"/>
          <p:cNvSpPr txBox="1"/>
          <p:nvPr>
            <p:ph idx="1" type="body"/>
          </p:nvPr>
        </p:nvSpPr>
        <p:spPr>
          <a:xfrm>
            <a:off x="311700" y="1152475"/>
            <a:ext cx="8520600" cy="1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El dulce más popular que se vende en Francia.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 pastelero parisino,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Pierre Hermé</a:t>
            </a:r>
            <a:r>
              <a:rPr lang="en"/>
              <a:t>, vendió el macarrón más caro del mundo por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$7,414.</a:t>
            </a:r>
            <a:endParaRPr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3609" y="2571750"/>
            <a:ext cx="1489996" cy="1993650"/>
          </a:xfrm>
          <a:prstGeom prst="rect">
            <a:avLst/>
          </a:prstGeom>
          <a:noFill/>
          <a:ln cap="flat" cmpd="sng" w="1905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0" name="Google Shape;15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812" y="2571750"/>
            <a:ext cx="3544211" cy="1993649"/>
          </a:xfrm>
          <a:prstGeom prst="rect">
            <a:avLst/>
          </a:prstGeom>
          <a:noFill/>
          <a:ln cap="flat" cmpd="sng" w="1905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1" name="Google Shape;151;p25"/>
          <p:cNvPicPr preferRelativeResize="0"/>
          <p:nvPr/>
        </p:nvPicPr>
        <p:blipFill rotWithShape="1">
          <a:blip r:embed="rId5">
            <a:alphaModFix/>
          </a:blip>
          <a:srcRect b="25403" l="0" r="0" t="7657"/>
          <a:stretch/>
        </p:blipFill>
        <p:spPr>
          <a:xfrm>
            <a:off x="6171203" y="2571750"/>
            <a:ext cx="1985421" cy="1993651"/>
          </a:xfrm>
          <a:prstGeom prst="rect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Notre-Dame de Paris</a:t>
            </a:r>
            <a:endParaRPr/>
          </a:p>
        </p:txBody>
      </p:sp>
      <p:sp>
        <p:nvSpPr>
          <p:cNvPr id="157" name="Google Shape;157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Notre Dame es una catedral muy antigua de París, Francia.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 un muy buen ejemplo de la arquitectura gótica en Francia.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Puede que reconozcas la catedral de la película de Disney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«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El jorobado de Notre Dame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»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.</a:t>
            </a:r>
            <a:r>
              <a:rPr lang="en"/>
              <a:t> </a:t>
            </a:r>
            <a:endParaRPr/>
          </a:p>
        </p:txBody>
      </p:sp>
      <p:pic>
        <p:nvPicPr>
          <p:cNvPr id="158" name="Google Shape;158;p26"/>
          <p:cNvPicPr preferRelativeResize="0"/>
          <p:nvPr/>
        </p:nvPicPr>
        <p:blipFill rotWithShape="1">
          <a:blip r:embed="rId3">
            <a:alphaModFix/>
          </a:blip>
          <a:srcRect b="0" l="7791" r="0" t="0"/>
          <a:stretch/>
        </p:blipFill>
        <p:spPr>
          <a:xfrm>
            <a:off x="5058892" y="2683200"/>
            <a:ext cx="3606759" cy="2028798"/>
          </a:xfrm>
          <a:prstGeom prst="rect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9" name="Google Shape;159;p26"/>
          <p:cNvPicPr preferRelativeResize="0"/>
          <p:nvPr/>
        </p:nvPicPr>
        <p:blipFill rotWithShape="1">
          <a:blip r:embed="rId4">
            <a:alphaModFix/>
          </a:blip>
          <a:srcRect b="0" l="5531" r="5531" t="0"/>
          <a:stretch/>
        </p:blipFill>
        <p:spPr>
          <a:xfrm>
            <a:off x="2162939" y="2683200"/>
            <a:ext cx="2705070" cy="2028801"/>
          </a:xfrm>
          <a:prstGeom prst="rect">
            <a:avLst/>
          </a:prstGeom>
          <a:noFill/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0" name="Google Shape;16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350" y="2683200"/>
            <a:ext cx="1493704" cy="2028800"/>
          </a:xfrm>
          <a:prstGeom prst="rect">
            <a:avLst/>
          </a:prstGeom>
          <a:noFill/>
          <a:ln cap="flat" cmpd="sng" w="1905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¡Vamos!</a:t>
            </a:r>
            <a:endParaRPr/>
          </a:p>
        </p:txBody>
      </p:sp>
      <p:sp>
        <p:nvSpPr>
          <p:cNvPr id="166" name="Google Shape;166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¡Comencemos nuestra Caminata por el Mundo!</a:t>
            </a:r>
            <a:endParaRPr i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Fuentes de las imágenes</a:t>
            </a:r>
            <a:endParaRPr/>
          </a:p>
        </p:txBody>
      </p:sp>
      <p:sp>
        <p:nvSpPr>
          <p:cNvPr id="172" name="Google Shape;172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-27025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937"/>
              <a:t>Diapositiva </a:t>
            </a:r>
            <a:r>
              <a:rPr lang="en" sz="937"/>
              <a:t>2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Imágenes de archivo proporcionadas por ITRE</a:t>
            </a:r>
            <a:endParaRPr sz="937"/>
          </a:p>
          <a:p>
            <a:pPr indent="-27025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937"/>
              <a:t>Diapositiva </a:t>
            </a:r>
            <a:r>
              <a:rPr lang="en" sz="937"/>
              <a:t>5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Puente de la Torre:</a:t>
            </a:r>
            <a:r>
              <a:rPr lang="en" sz="937"/>
              <a:t> </a:t>
            </a:r>
            <a:r>
              <a:rPr lang="en" sz="937" u="sng">
                <a:solidFill>
                  <a:schemeClr val="hlink"/>
                </a:solidFill>
                <a:hlinkClick r:id="rId3"/>
              </a:rPr>
              <a:t>https://www.mylondon.news/news/zone-1-news/tower-bridge-ban-vehicles-make-20798974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Piccadilly Circus: </a:t>
            </a:r>
            <a:r>
              <a:rPr lang="en" sz="937" u="sng">
                <a:solidFill>
                  <a:schemeClr val="hlink"/>
                </a:solidFill>
                <a:hlinkClick r:id="rId4"/>
              </a:rPr>
              <a:t>https://en.wikipedia.org/wiki/Piccadilly_Circus#/media/File:Open_Happiness_Piccadilly_Circus_Blue-Pink_Hour_120917-1126-jikatu.jpg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Estación de metro: </a:t>
            </a:r>
            <a:r>
              <a:rPr lang="en" sz="937" u="sng">
                <a:solidFill>
                  <a:schemeClr val="hlink"/>
                </a:solidFill>
                <a:hlinkClick r:id="rId5"/>
              </a:rPr>
              <a:t>https://www.intelligenttransport.com/transport-news/126501/northern-line-extension/</a:t>
            </a:r>
            <a:endParaRPr sz="937"/>
          </a:p>
          <a:p>
            <a:pPr indent="-27025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937"/>
              <a:t>Diapositiva </a:t>
            </a:r>
            <a:r>
              <a:rPr lang="en" sz="937"/>
              <a:t>6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Bus de la izquierda: </a:t>
            </a:r>
            <a:r>
              <a:rPr lang="en" sz="937" u="sng">
                <a:solidFill>
                  <a:schemeClr val="hlink"/>
                </a:solidFill>
                <a:hlinkClick r:id="rId6"/>
              </a:rPr>
              <a:t>https://commons.wikimedia.org/wiki/File:Red_double_decker_bus_in_London.jpg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Buses de la derecha (Editado por ITRE): https://content.r9cdn.net/rimg/dimg/8a/d8/29dcb2f0-city-28501-17579c53c1d.jpg?crop=true&amp;width=2160&amp;height=1215&amp;xhint=1560&amp;yhint=1280&amp;outputtype=webp</a:t>
            </a:r>
            <a:endParaRPr sz="937"/>
          </a:p>
          <a:p>
            <a:pPr indent="-27025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937"/>
              <a:t>Diapositiva </a:t>
            </a:r>
            <a:r>
              <a:rPr lang="en" sz="937"/>
              <a:t>7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Torre de Londres: https://cdn.getyourguide.com/img/location/5ca348c3482ea.jpeg/88.jpg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Cuervos de la torre: https://hidden-london.com/nuggets/ravens-of-the-tower/</a:t>
            </a:r>
            <a:endParaRPr sz="937"/>
          </a:p>
          <a:p>
            <a:pPr indent="-27025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937"/>
              <a:t>Diapositiva </a:t>
            </a:r>
            <a:r>
              <a:rPr lang="en" sz="937"/>
              <a:t>8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El Ojo de Londres: https://secretldn.com/london-eye-new-years-eve/</a:t>
            </a:r>
            <a:endParaRPr sz="937"/>
          </a:p>
          <a:p>
            <a:pPr indent="-27025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937"/>
              <a:t>Diapositiva </a:t>
            </a:r>
            <a:r>
              <a:rPr lang="en" sz="937"/>
              <a:t>9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Big Ben: </a:t>
            </a:r>
            <a:r>
              <a:rPr lang="en" sz="937" u="sng">
                <a:solidFill>
                  <a:schemeClr val="hlink"/>
                </a:solidFill>
                <a:hlinkClick r:id="rId7"/>
              </a:rPr>
              <a:t>https://en.wikipedia.org/wiki/Culture_of_London#/media/File:London_Big_Ben_Phone_box.jpg</a:t>
            </a:r>
            <a:endParaRPr sz="937"/>
          </a:p>
          <a:p>
            <a:pPr indent="-27025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937"/>
              <a:t>Diapositiva </a:t>
            </a:r>
            <a:r>
              <a:rPr lang="en" sz="937"/>
              <a:t>10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Panorama nocturno de París:</a:t>
            </a:r>
            <a:r>
              <a:rPr lang="en" sz="937"/>
              <a:t> </a:t>
            </a:r>
            <a:r>
              <a:rPr lang="en" sz="937" u="sng">
                <a:solidFill>
                  <a:schemeClr val="hlink"/>
                </a:solidFill>
                <a:hlinkClick r:id="rId8"/>
              </a:rPr>
              <a:t>https://www.campusfrance.org/en/cities/paris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Obelisco de la Concordia: </a:t>
            </a:r>
            <a:r>
              <a:rPr lang="en" sz="937" u="sng">
                <a:solidFill>
                  <a:schemeClr val="hlink"/>
                </a:solidFill>
                <a:hlinkClick r:id="rId9"/>
              </a:rPr>
              <a:t>https://www.unjourdeplusaparis.com/en/paris-reportage/histoire-obelisque-louxor-paris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Metro de París: </a:t>
            </a:r>
            <a:r>
              <a:rPr lang="en" sz="937" u="sng">
                <a:solidFill>
                  <a:schemeClr val="accent5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https://www.esa.int/ESA_Multimedia/Images/2015/02/Paris_Metro</a:t>
            </a:r>
            <a:endParaRPr sz="937"/>
          </a:p>
          <a:p>
            <a:pPr indent="-27025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937"/>
              <a:t>Diapositiva </a:t>
            </a:r>
            <a:r>
              <a:rPr lang="en" sz="937"/>
              <a:t>11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Torre Eiffel (de día): </a:t>
            </a:r>
            <a:r>
              <a:rPr lang="en" sz="937" u="sng">
                <a:solidFill>
                  <a:schemeClr val="hlink"/>
                </a:solidFill>
                <a:hlinkClick r:id="rId11"/>
              </a:rPr>
              <a:t>https://en.wikipedia.org/wiki/Eiffel_Tower#/media/File:Tour_Eiffel_Wikimedia_Commons.jpg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Torre Eiffel (Noche, centelleo): </a:t>
            </a:r>
            <a:r>
              <a:rPr lang="en" sz="937" u="sng">
                <a:solidFill>
                  <a:schemeClr val="hlink"/>
                </a:solidFill>
                <a:hlinkClick r:id="rId12"/>
              </a:rPr>
              <a:t>https://www.dw.com/en/french-prime-minister-urges-tourists-to-come-spend-money-in-paris/a-18886815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Torre Eiffel (Rojo, blanco y azul): </a:t>
            </a:r>
            <a:r>
              <a:rPr lang="en" sz="937" u="sng">
                <a:solidFill>
                  <a:schemeClr val="hlink"/>
                </a:solidFill>
                <a:hlinkClick r:id="rId13"/>
              </a:rPr>
              <a:t>http://www.goodmorningparis.fr/events/the-eiffel-tower-lit-up-in-blue-white-and-red/</a:t>
            </a:r>
            <a:endParaRPr sz="937"/>
          </a:p>
          <a:p>
            <a:pPr indent="-27025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937"/>
              <a:t>Diapositiva </a:t>
            </a:r>
            <a:r>
              <a:rPr lang="en" sz="937"/>
              <a:t>12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Louvre: </a:t>
            </a:r>
            <a:r>
              <a:rPr lang="en" sz="937" u="sng">
                <a:solidFill>
                  <a:schemeClr val="hlink"/>
                </a:solidFill>
                <a:hlinkClick r:id="rId14"/>
              </a:rPr>
              <a:t>https://www.travelcaffeine.com/paris-museum-pass-review-tips/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Mona Lisa: </a:t>
            </a:r>
            <a:r>
              <a:rPr lang="en" sz="937" u="sng">
                <a:solidFill>
                  <a:schemeClr val="hlink"/>
                </a:solidFill>
                <a:hlinkClick r:id="rId15"/>
              </a:rPr>
              <a:t>https://www.thetimes.co.uk/article/louvre-crowds-left-hanging-around-after-mona-lisa-move-xtnmps73v</a:t>
            </a:r>
            <a:endParaRPr sz="937"/>
          </a:p>
          <a:p>
            <a:pPr indent="-27025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937"/>
              <a:t>Diapositiva </a:t>
            </a:r>
            <a:r>
              <a:rPr lang="en" sz="937"/>
              <a:t>13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Macarons: </a:t>
            </a:r>
            <a:r>
              <a:rPr lang="en" sz="937" u="sng">
                <a:solidFill>
                  <a:schemeClr val="hlink"/>
                </a:solidFill>
                <a:hlinkClick r:id="rId16"/>
              </a:rPr>
              <a:t>https://www.chatelaine.com/recipes/how-to-make-macarons/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Carrito de macarrones: </a:t>
            </a:r>
            <a:r>
              <a:rPr lang="en" sz="937" u="sng">
                <a:solidFill>
                  <a:schemeClr val="hlink"/>
                </a:solidFill>
                <a:hlinkClick r:id="rId17"/>
              </a:rPr>
              <a:t>https://www.pinterest.com/pin/37928821838534009/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Pierre Herme: </a:t>
            </a:r>
            <a:r>
              <a:rPr lang="en" sz="937" u="sng">
                <a:solidFill>
                  <a:schemeClr val="hlink"/>
                </a:solidFill>
                <a:hlinkClick r:id="rId18"/>
              </a:rPr>
              <a:t>https://luxuryes.com/2016/06/pierre-herme-crowned-best-pastry-chef-2016/</a:t>
            </a:r>
            <a:endParaRPr sz="937"/>
          </a:p>
          <a:p>
            <a:pPr indent="-27025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937"/>
              <a:t>Diapositiva </a:t>
            </a:r>
            <a:r>
              <a:rPr lang="en" sz="937"/>
              <a:t>14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Notre Dame: </a:t>
            </a:r>
            <a:r>
              <a:rPr lang="en" sz="937" u="sng">
                <a:solidFill>
                  <a:schemeClr val="hlink"/>
                </a:solidFill>
                <a:hlinkClick r:id="rId19"/>
              </a:rPr>
              <a:t>https://universalmonsters.fandom.com/wiki/Notre_Dame_de_Paris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Interior de Notre Dame: </a:t>
            </a:r>
            <a:r>
              <a:rPr lang="en" sz="937" u="sng">
                <a:solidFill>
                  <a:schemeClr val="hlink"/>
                </a:solidFill>
                <a:hlinkClick r:id="rId20"/>
              </a:rPr>
              <a:t>https://www.archpaper.com/2021/12/france-approves-controversial-interior-redesign-of-notre-dame-cathedral/</a:t>
            </a:r>
            <a:endParaRPr sz="937"/>
          </a:p>
          <a:p>
            <a:pPr indent="-27025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937"/>
              <a:t>Gargoyle: </a:t>
            </a:r>
            <a:r>
              <a:rPr lang="en" sz="937" u="sng">
                <a:solidFill>
                  <a:schemeClr val="hlink"/>
                </a:solidFill>
                <a:hlinkClick r:id="rId21"/>
              </a:rPr>
              <a:t>https://www.goodnewsnetwork.org/adopt-notre-dame-gargoyle/</a:t>
            </a:r>
            <a:endParaRPr sz="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¡Caminar nos hace felices, saludables y enfocados!</a:t>
            </a:r>
            <a:endParaRPr/>
          </a:p>
        </p:txBody>
      </p:sp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616" y="1928682"/>
            <a:ext cx="2113966" cy="1863144"/>
          </a:xfrm>
          <a:prstGeom prst="rect">
            <a:avLst/>
          </a:prstGeom>
          <a:noFill/>
          <a:ln cap="flat" cmpd="sng" w="1905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0" name="Google Shape;60;p14"/>
          <p:cNvPicPr preferRelativeResize="0"/>
          <p:nvPr/>
        </p:nvPicPr>
        <p:blipFill rotWithShape="1">
          <a:blip r:embed="rId4">
            <a:alphaModFix/>
          </a:blip>
          <a:srcRect b="0" l="0" r="25071" t="0"/>
          <a:stretch/>
        </p:blipFill>
        <p:spPr>
          <a:xfrm>
            <a:off x="6692109" y="1928675"/>
            <a:ext cx="2135291" cy="1863148"/>
          </a:xfrm>
          <a:prstGeom prst="rect">
            <a:avLst/>
          </a:prstGeom>
          <a:noFill/>
          <a:ln cap="flat" cmpd="sng" w="19050">
            <a:solidFill>
              <a:srgbClr val="A6D29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5">
            <a:alphaModFix/>
          </a:blip>
          <a:srcRect b="14124" l="0" r="0" t="14898"/>
          <a:stretch/>
        </p:blipFill>
        <p:spPr>
          <a:xfrm>
            <a:off x="2592050" y="1928675"/>
            <a:ext cx="3938606" cy="1863150"/>
          </a:xfrm>
          <a:prstGeom prst="rect">
            <a:avLst/>
          </a:prstGeom>
          <a:noFill/>
          <a:ln cap="flat" cmpd="sng" w="19050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Nuestro viaje: De Londres a París</a:t>
            </a:r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2925" y="1772399"/>
            <a:ext cx="2593975" cy="28057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/>
          <p:nvPr/>
        </p:nvSpPr>
        <p:spPr>
          <a:xfrm>
            <a:off x="2898850" y="1198800"/>
            <a:ext cx="3437400" cy="3437400"/>
          </a:xfrm>
          <a:prstGeom prst="ellipse">
            <a:avLst/>
          </a:prstGeom>
          <a:solidFill>
            <a:srgbClr val="797979">
              <a:alpha val="279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725" y="811225"/>
            <a:ext cx="2866200" cy="235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 rotWithShape="1">
          <a:blip r:embed="rId5">
            <a:alphaModFix/>
          </a:blip>
          <a:srcRect b="13659" l="30490" r="31097" t="17973"/>
          <a:stretch/>
        </p:blipFill>
        <p:spPr>
          <a:xfrm>
            <a:off x="2785775" y="1108325"/>
            <a:ext cx="3465900" cy="3469800"/>
          </a:xfrm>
          <a:prstGeom prst="ellipse">
            <a:avLst/>
          </a:prstGeom>
          <a:noFill/>
          <a:ln cap="flat" cmpd="sng" w="1905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1" name="Google Shape;71;p15"/>
          <p:cNvSpPr txBox="1"/>
          <p:nvPr/>
        </p:nvSpPr>
        <p:spPr>
          <a:xfrm>
            <a:off x="1942650" y="2369500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230 </a:t>
            </a:r>
            <a:endParaRPr sz="2800">
              <a:solidFill>
                <a:schemeClr val="lt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miles!</a:t>
            </a:r>
            <a:endParaRPr sz="2400">
              <a:solidFill>
                <a:schemeClr val="lt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¿Cómo haremos este viaje?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4 vueltas alrededor del patio de recreo =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1 milla</a:t>
            </a:r>
            <a:endParaRPr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milla a la semana x 23 estudiantes =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23 millas</a:t>
            </a:r>
            <a:r>
              <a:rPr lang="en"/>
              <a:t> a la semana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23 millas a la semana =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¡230 millas!</a:t>
            </a:r>
            <a:endParaRPr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[Maestro: Adapta esta página según sea necesario para reflejar las distancias que viajará tu clase y los detalles sobre por dónde caminarán]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Londres</a:t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135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Capital de Inglaterra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3,881 millas </a:t>
            </a:r>
            <a:r>
              <a:rPr lang="en"/>
              <a:t>desde Carolina del Norte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Para llegar a Londres desde Carolina del Norte, tendrías que tomar un vuelo de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9 horas</a:t>
            </a:r>
            <a:r>
              <a:rPr lang="en"/>
              <a:t>.</a:t>
            </a:r>
            <a:endParaRPr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 El idioma principal es el inglés, pero en Londres se hablan más de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300 idiomas</a:t>
            </a:r>
            <a:r>
              <a:rPr lang="en"/>
              <a:t>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3731" y="2831051"/>
            <a:ext cx="2805038" cy="1870025"/>
          </a:xfrm>
          <a:prstGeom prst="rect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438" y="2831050"/>
            <a:ext cx="1870026" cy="1870026"/>
          </a:xfrm>
          <a:prstGeom prst="rect">
            <a:avLst/>
          </a:prstGeom>
          <a:noFill/>
          <a:ln cap="flat" cmpd="sng" w="19050">
            <a:solidFill>
              <a:srgbClr val="1CBE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2085" y="2831050"/>
            <a:ext cx="2816026" cy="1870027"/>
          </a:xfrm>
          <a:prstGeom prst="rect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Buses de dos pisos</a:t>
            </a:r>
            <a:endParaRPr/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Londres es famosa por sus buses </a:t>
            </a:r>
            <a:r>
              <a:rPr lang="en">
                <a:solidFill>
                  <a:srgbClr val="CC0000"/>
                </a:solidFill>
              </a:rPr>
              <a:t>rojos </a:t>
            </a:r>
            <a:r>
              <a:rPr lang="en"/>
              <a:t>de dos pisos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Estos buses recorren más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300 millones</a:t>
            </a:r>
            <a:r>
              <a:rPr lang="en"/>
              <a:t>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de millas</a:t>
            </a:r>
            <a:r>
              <a:rPr lang="en"/>
              <a:t> al año - ¡Es como viajar alrededor del mundo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12 veces</a:t>
            </a:r>
            <a:r>
              <a:rPr lang="en"/>
              <a:t> al año!</a:t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17338" y="2571750"/>
            <a:ext cx="3993060" cy="2244996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602" y="2571752"/>
            <a:ext cx="3375926" cy="2244997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Torre de Londres</a:t>
            </a:r>
            <a:endParaRPr/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311700" y="1152475"/>
            <a:ext cx="4072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Siempre hay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6 cuervos</a:t>
            </a:r>
            <a:r>
              <a:rPr lang="en"/>
              <a:t> en los terrenos de la Torre de Londres.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Han estado allí desde la década de 1700, cuando el rey Carlos II dijo que los cuervos debían permanecer allí para evitar desastres.</a:t>
            </a:r>
            <a:endParaRPr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6175" y="492584"/>
            <a:ext cx="3617251" cy="2035365"/>
          </a:xfrm>
          <a:prstGeom prst="rect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6175" y="2665525"/>
            <a:ext cx="3617245" cy="2034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 Ojo de Londres</a:t>
            </a:r>
            <a:endParaRPr/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443 pies de altura: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¡la cuarta rueda de la fortuna más grande</a:t>
            </a:r>
            <a:r>
              <a:rPr lang="en"/>
              <a:t> del mundo!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El ojo se ilumina de </a:t>
            </a:r>
            <a:r>
              <a:rPr lang="en">
                <a:solidFill>
                  <a:srgbClr val="F1C232"/>
                </a:solidFill>
              </a:rPr>
              <a:t>di</a:t>
            </a:r>
            <a:r>
              <a:rPr lang="en">
                <a:solidFill>
                  <a:srgbClr val="17E317"/>
                </a:solidFill>
              </a:rPr>
              <a:t>f</a:t>
            </a:r>
            <a:r>
              <a:rPr lang="en">
                <a:solidFill>
                  <a:srgbClr val="18E3E3"/>
                </a:solidFill>
              </a:rPr>
              <a:t>er</a:t>
            </a:r>
            <a:r>
              <a:rPr lang="en">
                <a:solidFill>
                  <a:srgbClr val="247AC3"/>
                </a:solidFill>
              </a:rPr>
              <a:t>en</a:t>
            </a:r>
            <a:r>
              <a:rPr lang="en">
                <a:solidFill>
                  <a:srgbClr val="0000FF"/>
                </a:solidFill>
              </a:rPr>
              <a:t>tes c</a:t>
            </a:r>
            <a:r>
              <a:rPr lang="en">
                <a:solidFill>
                  <a:srgbClr val="9900FF"/>
                </a:solidFill>
              </a:rPr>
              <a:t>ol</a:t>
            </a:r>
            <a:r>
              <a:rPr lang="en">
                <a:solidFill>
                  <a:srgbClr val="FF00FF"/>
                </a:solidFill>
              </a:rPr>
              <a:t>ore</a:t>
            </a:r>
            <a:r>
              <a:rPr lang="en">
                <a:solidFill>
                  <a:srgbClr val="FF0000"/>
                </a:solidFill>
              </a:rPr>
              <a:t>s</a:t>
            </a:r>
            <a:r>
              <a:rPr lang="en"/>
              <a:t> para marcar fechas y eventos especiales.</a:t>
            </a:r>
            <a:r>
              <a:rPr lang="en"/>
              <a:t> </a:t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875" y="2296875"/>
            <a:ext cx="3922249" cy="2614850"/>
          </a:xfrm>
          <a:prstGeom prst="rect">
            <a:avLst/>
          </a:prstGeom>
          <a:noFill/>
          <a:ln cap="flat" cmpd="sng" w="19050">
            <a:solidFill>
              <a:srgbClr val="18E3E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 Big Ben</a:t>
            </a:r>
            <a:endParaRPr/>
          </a:p>
        </p:txBody>
      </p:sp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311700" y="1152475"/>
            <a:ext cx="405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Tiene160 años</a:t>
            </a:r>
            <a:endParaRPr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Una bandada de pájaros se posó sobre el minutero en 1944. Fueron suficientemente pesados como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para hacer que el reloj se atrasara.</a:t>
            </a:r>
            <a:endParaRPr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El minutero del Big Ben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</a:t>
            </a:r>
            <a:r>
              <a:rPr lang="en"/>
              <a:t>mide </a:t>
            </a:r>
            <a:r>
              <a:rPr lang="en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14 pies de largo</a:t>
            </a:r>
            <a:endParaRPr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5850" y="499450"/>
            <a:ext cx="3118149" cy="4338299"/>
          </a:xfrm>
          <a:prstGeom prst="rect">
            <a:avLst/>
          </a:prstGeom>
          <a:noFill/>
          <a:ln cap="flat" cmpd="sng" w="1905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