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Proxima Nova Extrabold"/>
      <p:bold r:id="rId23"/>
    </p:embeddedFont>
    <p:embeddedFont>
      <p:font typeface="Proxima Nova Semibold"/>
      <p:regular r:id="rId24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roximaNovaSemibold-regular.fntdata"/><Relationship Id="rId23" Type="http://schemas.openxmlformats.org/officeDocument/2006/relationships/font" Target="fonts/ProximaNovaExtrabold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roximaNovaSemibold-boldItalic.fntdata"/><Relationship Id="rId25" Type="http://schemas.openxmlformats.org/officeDocument/2006/relationships/font" Target="fonts/ProximaNovaSemi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083c8d1b2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083c8d1b2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0fa8b246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0fa8b246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083c8d1b2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083c8d1b2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083c8d1b2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083c8d1b2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083c8d1b2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083c8d1b2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083c8d1b2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3083c8d1b2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083c8d1b2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3083c8d1b2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083c8d1b2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3083c8d1b2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083c8d1b2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083c8d1b2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Walking is good for our bodies. It keeps us healthy. But it’s also good for our minds! When we stay active, we’re happier and we can concentrate better in school.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083c8d1b2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083c8d1b2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083c8d1b2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083c8d1b2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083c8d1b2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083c8d1b2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083c8d1b2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083c8d1b2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Raise your hand if you ride a bus.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bus looks different, doesn’t it?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083c8d1b2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3083c8d1b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083c8d1b2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083c8d1b2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Raise your hand if you have ever been on a ferris wheel?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Raise your hand if you have seen a ferris wheel? Have you ever seen one this big?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083c8d1b2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083c8d1b2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7BC3"/>
              </a:buClr>
              <a:buSzPts val="2800"/>
              <a:buFont typeface="Proxima Nova Extrabold"/>
              <a:buNone/>
              <a:defRPr>
                <a:solidFill>
                  <a:srgbClr val="257BC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7BC3"/>
              </a:buClr>
              <a:buSzPts val="2800"/>
              <a:buFont typeface="Proxima Nova Extrabold"/>
              <a:buNone/>
              <a:defRPr>
                <a:solidFill>
                  <a:srgbClr val="257BC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7BC3"/>
              </a:buClr>
              <a:buSzPts val="2800"/>
              <a:buFont typeface="Proxima Nova Extrabold"/>
              <a:buNone/>
              <a:defRPr>
                <a:solidFill>
                  <a:srgbClr val="257BC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7BC3"/>
              </a:buClr>
              <a:buSzPts val="2800"/>
              <a:buFont typeface="Proxima Nova Extrabold"/>
              <a:buNone/>
              <a:defRPr>
                <a:solidFill>
                  <a:srgbClr val="257BC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7BC3"/>
              </a:buClr>
              <a:buSzPts val="2800"/>
              <a:buFont typeface="Proxima Nova Extrabold"/>
              <a:buNone/>
              <a:defRPr>
                <a:solidFill>
                  <a:srgbClr val="257BC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7BC3"/>
              </a:buClr>
              <a:buSzPts val="2800"/>
              <a:buFont typeface="Proxima Nova Extrabold"/>
              <a:buNone/>
              <a:defRPr>
                <a:solidFill>
                  <a:srgbClr val="257BC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7BC3"/>
              </a:buClr>
              <a:buSzPts val="2800"/>
              <a:buFont typeface="Proxima Nova Extrabold"/>
              <a:buNone/>
              <a:defRPr>
                <a:solidFill>
                  <a:srgbClr val="257BC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7BC3"/>
              </a:buClr>
              <a:buSzPts val="2800"/>
              <a:buFont typeface="Proxima Nova Extrabold"/>
              <a:buNone/>
              <a:defRPr>
                <a:solidFill>
                  <a:srgbClr val="257BC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7BC3"/>
              </a:buClr>
              <a:buSzPts val="2800"/>
              <a:buFont typeface="Proxima Nova Extrabold"/>
              <a:buNone/>
              <a:defRPr>
                <a:solidFill>
                  <a:srgbClr val="257BC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 Semibold"/>
              <a:buChar char="●"/>
              <a:defRPr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 Semibold"/>
              <a:buChar char="○"/>
              <a:defRPr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 Semibold"/>
              <a:buChar char="■"/>
              <a:defRPr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 Semibold"/>
              <a:buChar char="●"/>
              <a:defRPr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 Semibold"/>
              <a:buChar char="○"/>
              <a:defRPr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 Semibold"/>
              <a:buChar char="■"/>
              <a:defRPr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 Semibold"/>
              <a:buChar char="●"/>
              <a:defRPr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 Semibold"/>
              <a:buChar char="○"/>
              <a:defRPr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 Semibold"/>
              <a:buChar char="■"/>
              <a:defRPr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6.jpg"/><Relationship Id="rId5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japantrends.com/9-nine-hours-opens-new-designer-capsule-hotel-north-shinjuku/" TargetMode="External"/><Relationship Id="rId11" Type="http://schemas.openxmlformats.org/officeDocument/2006/relationships/hyperlink" Target="https://www.nippon.com/en/features/jg00047/" TargetMode="External"/><Relationship Id="rId22" Type="http://schemas.openxmlformats.org/officeDocument/2006/relationships/hyperlink" Target="https://collections.lacma.org/node/190503" TargetMode="External"/><Relationship Id="rId10" Type="http://schemas.openxmlformats.org/officeDocument/2006/relationships/hyperlink" Target="https://travel.gaijinpot.com/sumiyoshi-taisha-shrine/" TargetMode="External"/><Relationship Id="rId21" Type="http://schemas.openxmlformats.org/officeDocument/2006/relationships/hyperlink" Target="https://www.reddit.com/r/mildlyinteresting/comments/bz67v0/the_capsule_hotel/" TargetMode="External"/><Relationship Id="rId13" Type="http://schemas.openxmlformats.org/officeDocument/2006/relationships/hyperlink" Target="https://tokyocheapo.com/locations/central-tokyo/akihabara-central-tokyo/" TargetMode="External"/><Relationship Id="rId12" Type="http://schemas.openxmlformats.org/officeDocument/2006/relationships/hyperlink" Target="https://en.wikipedia.org/wiki/Tokyo#/media/File:Skyscrapers_of_Shinjuku_2009_January.jpg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thekanjozoku.com/about/osaka-skyline-by-night-21080p" TargetMode="External"/><Relationship Id="rId4" Type="http://schemas.openxmlformats.org/officeDocument/2006/relationships/hyperlink" Target="https://www.jrailpass.com/blog/osaka-castle" TargetMode="External"/><Relationship Id="rId9" Type="http://schemas.openxmlformats.org/officeDocument/2006/relationships/hyperlink" Target="https://jw-webmagazine.com/sumiyoshi-taisha/" TargetMode="External"/><Relationship Id="rId15" Type="http://schemas.openxmlformats.org/officeDocument/2006/relationships/hyperlink" Target="https://i.pinimg.com/originals/ee/a8/e2/eea8e285fea49d2d03b0264ea6029688.jpg" TargetMode="External"/><Relationship Id="rId14" Type="http://schemas.openxmlformats.org/officeDocument/2006/relationships/hyperlink" Target="https://tokyocheapo.com/entertainment/sightseeing/sensoji-temple-guide/" TargetMode="External"/><Relationship Id="rId17" Type="http://schemas.openxmlformats.org/officeDocument/2006/relationships/hyperlink" Target="https://jw-webmagazine.com/things-to-do-in-harajuku/" TargetMode="External"/><Relationship Id="rId16" Type="http://schemas.openxmlformats.org/officeDocument/2006/relationships/hyperlink" Target="https://www.gotokyo.org/en/destinations/eastern-tokyo/skytree-and-around/images/6_0099_17.jpg" TargetMode="External"/><Relationship Id="rId5" Type="http://schemas.openxmlformats.org/officeDocument/2006/relationships/hyperlink" Target="https://en.japantravel.com/places/osaka/dotonbori/93" TargetMode="External"/><Relationship Id="rId19" Type="http://schemas.openxmlformats.org/officeDocument/2006/relationships/hyperlink" Target="https://media.timeout.com/images/105464816/750/422/image.jpg" TargetMode="External"/><Relationship Id="rId6" Type="http://schemas.openxmlformats.org/officeDocument/2006/relationships/hyperlink" Target="https://en.japantravel.com/places/osaka/dotonbori/93" TargetMode="External"/><Relationship Id="rId18" Type="http://schemas.openxmlformats.org/officeDocument/2006/relationships/hyperlink" Target="https://www.rebelsmarket.com/blog/posts/harajuku-style-what-is-it-all-about" TargetMode="External"/><Relationship Id="rId7" Type="http://schemas.openxmlformats.org/officeDocument/2006/relationships/hyperlink" Target="https://res.cloudinary.com/fleetnation/image/private/c_fit,w_1120/g_south,l_text:style_gothic2:%C2%A9%20Toby%20Forage,o_20,y_10/g_center,l_watermark4,o_25,y_50/v1560738653/ngkjwgiarnmqssdxo8ko.jpg" TargetMode="External"/><Relationship Id="rId8" Type="http://schemas.openxmlformats.org/officeDocument/2006/relationships/hyperlink" Target="https://rimage.gnst.jp/livejapan.com/public/article/detail/a/20/00/a2000008/img/en/a2000008_main.jpg?20200911191757&amp;q=80&amp;rw=750&amp;rh=536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9.jp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5.jpg"/><Relationship Id="rId5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g"/><Relationship Id="rId4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2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Tokyo</a:t>
            </a:r>
            <a:endParaRPr/>
          </a:p>
        </p:txBody>
      </p:sp>
      <p:sp>
        <p:nvSpPr>
          <p:cNvPr id="167" name="Google Shape;16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Capital of Japan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Largest city in the world (over 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37 million people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6,902 miles</a:t>
            </a:r>
            <a:r>
              <a:rPr lang="en"/>
              <a:t> from North Carolina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get to Tokyo, you would have to take a flight over 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16 hours long!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168" name="Google Shape;168;p34"/>
          <p:cNvPicPr preferRelativeResize="0"/>
          <p:nvPr/>
        </p:nvPicPr>
        <p:blipFill rotWithShape="1">
          <a:blip r:embed="rId3">
            <a:alphaModFix/>
          </a:blip>
          <a:srcRect b="0" l="8752" r="8752" t="0"/>
          <a:stretch/>
        </p:blipFill>
        <p:spPr>
          <a:xfrm>
            <a:off x="3475230" y="2939113"/>
            <a:ext cx="2755299" cy="1565674"/>
          </a:xfrm>
          <a:prstGeom prst="rect">
            <a:avLst/>
          </a:prstGeom>
          <a:noFill/>
          <a:ln cap="flat" cmpd="sng" w="19050">
            <a:solidFill>
              <a:srgbClr val="E527E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9" name="Google Shape;16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000" y="2939125"/>
            <a:ext cx="2939059" cy="1565675"/>
          </a:xfrm>
          <a:prstGeom prst="rect">
            <a:avLst/>
          </a:prstGeom>
          <a:noFill/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7698" y="2927975"/>
            <a:ext cx="2377290" cy="158795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Famous Place: </a:t>
            </a:r>
            <a:r>
              <a:rPr lang="en"/>
              <a:t>Tokyo Skytree</a:t>
            </a:r>
            <a:endParaRPr/>
          </a:p>
        </p:txBody>
      </p:sp>
      <p:sp>
        <p:nvSpPr>
          <p:cNvPr id="176" name="Google Shape;176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World’s tallest tower - 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2,080 ft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Broadcasts television and radio</a:t>
            </a:r>
            <a:endParaRPr/>
          </a:p>
        </p:txBody>
      </p:sp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601" y="2233650"/>
            <a:ext cx="4725950" cy="2658350"/>
          </a:xfrm>
          <a:prstGeom prst="rect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8" name="Google Shape;1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5557" y="2233650"/>
            <a:ext cx="2127819" cy="2658351"/>
          </a:xfrm>
          <a:prstGeom prst="rect">
            <a:avLst/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Famous place: </a:t>
            </a:r>
            <a:r>
              <a:rPr lang="en"/>
              <a:t>Harajuku</a:t>
            </a:r>
            <a:endParaRPr/>
          </a:p>
        </p:txBody>
      </p:sp>
      <p:sp>
        <p:nvSpPr>
          <p:cNvPr id="184" name="Google Shape;184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District in Tokyo known for its youth culture and fashion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Epicenter of Japanese anime and 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‘kawaii’ culture</a:t>
            </a:r>
            <a:r>
              <a:rPr lang="en"/>
              <a:t> (culture of cuteness)</a:t>
            </a:r>
            <a:endParaRPr/>
          </a:p>
        </p:txBody>
      </p:sp>
      <p:pic>
        <p:nvPicPr>
          <p:cNvPr id="185" name="Google Shape;18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8404" y="2800008"/>
            <a:ext cx="2876584" cy="1618560"/>
          </a:xfrm>
          <a:prstGeom prst="rect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6" name="Google Shape;18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013" y="2800000"/>
            <a:ext cx="2444590" cy="1618572"/>
          </a:xfrm>
          <a:prstGeom prst="rect">
            <a:avLst/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7" name="Google Shape;187;p36"/>
          <p:cNvPicPr preferRelativeResize="0"/>
          <p:nvPr/>
        </p:nvPicPr>
        <p:blipFill rotWithShape="1">
          <a:blip r:embed="rId5">
            <a:alphaModFix/>
          </a:blip>
          <a:srcRect b="4061" l="0" r="0" t="10788"/>
          <a:stretch/>
        </p:blipFill>
        <p:spPr>
          <a:xfrm>
            <a:off x="3405487" y="2800000"/>
            <a:ext cx="1901032" cy="1618574"/>
          </a:xfrm>
          <a:prstGeom prst="rect">
            <a:avLst/>
          </a:prstGeom>
          <a:noFill/>
          <a:ln cap="flat" cmpd="sng" w="19050">
            <a:solidFill>
              <a:srgbClr val="F64DF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Capsule Hotels</a:t>
            </a:r>
            <a:endParaRPr/>
          </a:p>
        </p:txBody>
      </p:sp>
      <p:sp>
        <p:nvSpPr>
          <p:cNvPr id="193" name="Google Shape;193;p37"/>
          <p:cNvSpPr txBox="1"/>
          <p:nvPr>
            <p:ph idx="1" type="body"/>
          </p:nvPr>
        </p:nvSpPr>
        <p:spPr>
          <a:xfrm>
            <a:off x="311700" y="1152475"/>
            <a:ext cx="8520600" cy="1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Hotel rooms are the size of a large refrigerator and have televisions, wifi, and an electric console.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194" name="Google Shape;1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0162" y="2118650"/>
            <a:ext cx="3767626" cy="2446749"/>
          </a:xfrm>
          <a:prstGeom prst="rect">
            <a:avLst/>
          </a:prstGeom>
          <a:noFill/>
          <a:ln cap="flat" cmpd="sng" w="19050">
            <a:solidFill>
              <a:srgbClr val="3F8CF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5" name="Google Shape;19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217" y="2118650"/>
            <a:ext cx="3673071" cy="2446750"/>
          </a:xfrm>
          <a:prstGeom prst="rect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Japanese </a:t>
            </a:r>
            <a:r>
              <a:rPr lang="en"/>
              <a:t>Poems: Haiku</a:t>
            </a:r>
            <a:endParaRPr/>
          </a:p>
        </p:txBody>
      </p:sp>
      <p:sp>
        <p:nvSpPr>
          <p:cNvPr id="201" name="Google Shape;201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Poems with three lines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5 syllables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7 syllables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5 syllables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Clap through this Haiku: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 Extrabold"/>
              <a:buChar char="○"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Walking at my school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 Extrabold"/>
              <a:buChar char="○"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Makes me feel happy, focused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 Extrabold"/>
              <a:buChar char="○"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I love the outdoors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 Extrabold"/>
              <a:buChar char="●"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Write your own Haiku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202" name="Google Shape;20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1675" y="1015074"/>
            <a:ext cx="4750626" cy="31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Go!</a:t>
            </a:r>
            <a:endParaRPr/>
          </a:p>
        </p:txBody>
      </p:sp>
      <p:sp>
        <p:nvSpPr>
          <p:cNvPr id="208" name="Google Shape;20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Let’s begin our Walk around the World!</a:t>
            </a:r>
            <a:endParaRPr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References</a:t>
            </a:r>
            <a:endParaRPr/>
          </a:p>
        </p:txBody>
      </p:sp>
      <p:sp>
        <p:nvSpPr>
          <p:cNvPr id="214" name="Google Shape;214;p40"/>
          <p:cNvSpPr txBox="1"/>
          <p:nvPr>
            <p:ph idx="1" type="body"/>
          </p:nvPr>
        </p:nvSpPr>
        <p:spPr>
          <a:xfrm>
            <a:off x="311700" y="104892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2791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937"/>
              <a:t>Slide 2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Stock Images Provided by ITRE</a:t>
            </a:r>
            <a:endParaRPr sz="937"/>
          </a:p>
          <a:p>
            <a:pPr indent="-2791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937"/>
              <a:t>Slide 5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Osaka Skyline: </a:t>
            </a:r>
            <a:r>
              <a:rPr lang="en" sz="937" u="sng">
                <a:solidFill>
                  <a:schemeClr val="hlink"/>
                </a:solidFill>
                <a:hlinkClick r:id="rId3"/>
              </a:rPr>
              <a:t>http://thekanjozoku.com/about/osaka-skyline-by-night-21080p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Osaka Castle: </a:t>
            </a:r>
            <a:r>
              <a:rPr lang="en" sz="937" u="sng">
                <a:solidFill>
                  <a:schemeClr val="hlink"/>
                </a:solidFill>
                <a:hlinkClick r:id="rId4"/>
              </a:rPr>
              <a:t>https://www.jrailpass.com/blog/osaka-castle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Dotonbori One: </a:t>
            </a:r>
            <a:r>
              <a:rPr lang="en" sz="937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https://en.japantravel.com/places/osaka/dotonbori/93</a:t>
            </a:r>
            <a:endParaRPr sz="937"/>
          </a:p>
          <a:p>
            <a:pPr indent="-2791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937"/>
              <a:t>Slide 6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Dotonbori Two: </a:t>
            </a:r>
            <a:r>
              <a:rPr lang="en" sz="937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https://en.japantravel.com/places/osaka/dotonbori/93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Nipponbashi (Electric Town)</a:t>
            </a:r>
            <a:r>
              <a:rPr lang="en" sz="937"/>
              <a:t>: </a:t>
            </a:r>
            <a:r>
              <a:rPr lang="en" sz="937" u="sng">
                <a:solidFill>
                  <a:schemeClr val="hlink"/>
                </a:solidFill>
                <a:hlinkClick r:id="rId7"/>
              </a:rPr>
              <a:t>https://res.cloudinary.com/fleetnation/image/private/c_fit,w_1120/g_south,l_text:style_gothic2:%C2%A9%20Toby%20Forage,o_20,y_10/g_center,l_watermark4,o_25,y_50/v1560738653/ngkjwgiarnmqssdxo8ko.jpg</a:t>
            </a:r>
            <a:endParaRPr sz="937"/>
          </a:p>
          <a:p>
            <a:pPr indent="-2791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937"/>
              <a:t>Slide 7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Osaka Castle: </a:t>
            </a:r>
            <a:r>
              <a:rPr lang="en" sz="937" u="sng">
                <a:solidFill>
                  <a:schemeClr val="hlink"/>
                </a:solidFill>
                <a:hlinkClick r:id="rId8"/>
              </a:rPr>
              <a:t>https://rimage.gnst.jp/livejapan.com/public/article/detail/a/20/00/a2000008/img/en/a2000008_main.jpg?20200911191757&amp;q=80&amp;rw=750&amp;rh=536</a:t>
            </a:r>
            <a:endParaRPr sz="937"/>
          </a:p>
          <a:p>
            <a:pPr indent="-2791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937"/>
              <a:t>Slide 8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Sumiyoshi-taisha</a:t>
            </a:r>
            <a:r>
              <a:rPr lang="en" sz="937"/>
              <a:t>: </a:t>
            </a:r>
            <a:r>
              <a:rPr lang="en" sz="937" u="sng">
                <a:solidFill>
                  <a:schemeClr val="hlink"/>
                </a:solidFill>
                <a:hlinkClick r:id="rId9"/>
              </a:rPr>
              <a:t>https://jw-webmagazine.com/sumiyoshi-taisha/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Sumiyoshi-taisha bridge: </a:t>
            </a:r>
            <a:r>
              <a:rPr lang="en" sz="937" u="sng">
                <a:solidFill>
                  <a:schemeClr val="hlink"/>
                </a:solidFill>
                <a:hlinkClick r:id="rId10"/>
              </a:rPr>
              <a:t>https://travel.gaijinpot.com/sumiyoshi-taisha-shrine/</a:t>
            </a:r>
            <a:endParaRPr sz="937"/>
          </a:p>
          <a:p>
            <a:pPr indent="-2791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937"/>
              <a:t>Slide 9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New Years Postcards: </a:t>
            </a:r>
            <a:r>
              <a:rPr lang="en" sz="937" u="sng">
                <a:solidFill>
                  <a:schemeClr val="hlink"/>
                </a:solidFill>
                <a:hlinkClick r:id="rId11"/>
              </a:rPr>
              <a:t>https://www.nippon.com/en/features/jg00047/</a:t>
            </a:r>
            <a:endParaRPr sz="937"/>
          </a:p>
          <a:p>
            <a:pPr indent="-2791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937"/>
              <a:t>Side 10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Tokyo Skyline: </a:t>
            </a:r>
            <a:r>
              <a:rPr lang="en" sz="937" u="sng">
                <a:solidFill>
                  <a:schemeClr val="hlink"/>
                </a:solidFill>
                <a:hlinkClick r:id="rId12"/>
              </a:rPr>
              <a:t>https://en.wikipedia.org/wiki/Tokyo#/media/File:Skyscrapers_of_Shinjuku_2009_January.jpg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Akihabara: </a:t>
            </a:r>
            <a:r>
              <a:rPr lang="en" sz="937" u="sng">
                <a:solidFill>
                  <a:schemeClr val="hlink"/>
                </a:solidFill>
                <a:hlinkClick r:id="rId13"/>
              </a:rPr>
              <a:t>https://tokyocheapo.com/locations/central-tokyo/akihabara-central-tokyo/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Asakusa: </a:t>
            </a:r>
            <a:r>
              <a:rPr lang="en" sz="937" u="sng">
                <a:solidFill>
                  <a:schemeClr val="hlink"/>
                </a:solidFill>
                <a:hlinkClick r:id="rId14"/>
              </a:rPr>
              <a:t>https://tokyocheapo.com/entertainment/sightseeing/sensoji-temple-guide/</a:t>
            </a:r>
            <a:endParaRPr sz="937"/>
          </a:p>
          <a:p>
            <a:pPr indent="-2791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937"/>
              <a:t>Slide 11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Skytree (Cherry Blossoms): </a:t>
            </a:r>
            <a:r>
              <a:rPr lang="en" sz="937" u="sng">
                <a:solidFill>
                  <a:schemeClr val="hlink"/>
                </a:solidFill>
                <a:hlinkClick r:id="rId15"/>
              </a:rPr>
              <a:t>https://i.pinimg.com/originals/ee/a8/e2/eea8e285fea49d2d03b0264ea6029688.jpg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Skytree (Mt. Fuji Background): </a:t>
            </a:r>
            <a:r>
              <a:rPr lang="en" sz="937" u="sng">
                <a:solidFill>
                  <a:schemeClr val="hlink"/>
                </a:solidFill>
                <a:hlinkClick r:id="rId16"/>
              </a:rPr>
              <a:t>https://www.gotokyo.org/en/destinations/eastern-tokyo/skytree-and-around/images/6_0099_17.jpg</a:t>
            </a:r>
            <a:endParaRPr sz="937"/>
          </a:p>
          <a:p>
            <a:pPr indent="-2791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937"/>
              <a:t>Slide 12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Takeshita Street: </a:t>
            </a:r>
            <a:r>
              <a:rPr lang="en" sz="937" u="sng">
                <a:solidFill>
                  <a:schemeClr val="hlink"/>
                </a:solidFill>
                <a:hlinkClick r:id="rId17"/>
              </a:rPr>
              <a:t>https://jw-webmagazine.com/things-to-do-in-harajuku/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Harajuku Style: </a:t>
            </a:r>
            <a:r>
              <a:rPr lang="en" sz="937" u="sng">
                <a:solidFill>
                  <a:schemeClr val="accent5"/>
                </a:solidFill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https://www.rebelsmarket.com/blog/posts/harajuku-style-what-is-it-all-about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Harajuku Cotton Candy: </a:t>
            </a:r>
            <a:r>
              <a:rPr lang="en" sz="937" u="sng">
                <a:solidFill>
                  <a:schemeClr val="hlink"/>
                </a:solidFill>
                <a:hlinkClick r:id="rId19"/>
              </a:rPr>
              <a:t>https://media.timeout.com/images/105464816/750/422/image.jpg</a:t>
            </a:r>
            <a:endParaRPr sz="937"/>
          </a:p>
          <a:p>
            <a:pPr indent="-2791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937"/>
              <a:t>Slide 13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Capsule (Modern)</a:t>
            </a:r>
            <a:r>
              <a:rPr lang="en" sz="937"/>
              <a:t>: </a:t>
            </a:r>
            <a:r>
              <a:rPr lang="en" sz="937" u="sng">
                <a:solidFill>
                  <a:schemeClr val="hlink"/>
                </a:solidFill>
                <a:hlinkClick r:id="rId20"/>
              </a:rPr>
              <a:t>https://www.japantrends.com/9-nine-hours-opens-new-designer-capsule-hotel-north-shinjuku/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Capsule (Spaceship): </a:t>
            </a:r>
            <a:r>
              <a:rPr lang="en" sz="937" u="sng">
                <a:solidFill>
                  <a:schemeClr val="hlink"/>
                </a:solidFill>
                <a:hlinkClick r:id="rId21"/>
              </a:rPr>
              <a:t>https://www.reddit.com/r/mildlyinteresting/comments/bz67v0/the_capsule_hotel/</a:t>
            </a:r>
            <a:endParaRPr sz="937"/>
          </a:p>
          <a:p>
            <a:pPr indent="-2791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937"/>
              <a:t>Slide 14</a:t>
            </a:r>
            <a:endParaRPr sz="937"/>
          </a:p>
          <a:p>
            <a:pPr indent="-27918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937"/>
              <a:t>Mt. Fiji (Snow): </a:t>
            </a:r>
            <a:r>
              <a:rPr lang="en" sz="937" u="sng">
                <a:solidFill>
                  <a:schemeClr val="hlink"/>
                </a:solidFill>
                <a:hlinkClick r:id="rId22"/>
              </a:rPr>
              <a:t>https://collections.lacma.org/node/190503</a:t>
            </a:r>
            <a:endParaRPr sz="937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Walking makes us happy, healthy, and focused!</a:t>
            </a:r>
            <a:endParaRPr/>
          </a:p>
        </p:txBody>
      </p:sp>
      <p:pic>
        <p:nvPicPr>
          <p:cNvPr id="104" name="Google Shape;1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616" y="1928682"/>
            <a:ext cx="2113966" cy="1863144"/>
          </a:xfrm>
          <a:prstGeom prst="rect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26"/>
          <p:cNvPicPr preferRelativeResize="0"/>
          <p:nvPr/>
        </p:nvPicPr>
        <p:blipFill rotWithShape="1">
          <a:blip r:embed="rId4">
            <a:alphaModFix/>
          </a:blip>
          <a:srcRect b="0" l="0" r="25071" t="0"/>
          <a:stretch/>
        </p:blipFill>
        <p:spPr>
          <a:xfrm>
            <a:off x="6692109" y="1928675"/>
            <a:ext cx="2135291" cy="1863148"/>
          </a:xfrm>
          <a:prstGeom prst="rect">
            <a:avLst/>
          </a:prstGeom>
          <a:noFill/>
          <a:ln cap="flat" cmpd="sng" w="19050">
            <a:solidFill>
              <a:srgbClr val="A6D29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5">
            <a:alphaModFix/>
          </a:blip>
          <a:srcRect b="14124" l="0" r="0" t="14898"/>
          <a:stretch/>
        </p:blipFill>
        <p:spPr>
          <a:xfrm>
            <a:off x="2592050" y="1928675"/>
            <a:ext cx="3938606" cy="186315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Journey: </a:t>
            </a:r>
            <a:r>
              <a:rPr lang="en"/>
              <a:t>Osaka to Tokyo</a:t>
            </a:r>
            <a:endParaRPr/>
          </a:p>
        </p:txBody>
      </p:sp>
      <p:sp>
        <p:nvSpPr>
          <p:cNvPr id="112" name="Google Shape;112;p27"/>
          <p:cNvSpPr/>
          <p:nvPr/>
        </p:nvSpPr>
        <p:spPr>
          <a:xfrm>
            <a:off x="2876225" y="1419925"/>
            <a:ext cx="3437400" cy="3437400"/>
          </a:xfrm>
          <a:prstGeom prst="ellipse">
            <a:avLst/>
          </a:prstGeom>
          <a:solidFill>
            <a:srgbClr val="797979">
              <a:alpha val="279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26" y="1093379"/>
            <a:ext cx="3465899" cy="205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7"/>
          <p:cNvPicPr preferRelativeResize="0"/>
          <p:nvPr/>
        </p:nvPicPr>
        <p:blipFill rotWithShape="1">
          <a:blip r:embed="rId4">
            <a:alphaModFix/>
          </a:blip>
          <a:srcRect b="0" l="7778" r="3118" t="0"/>
          <a:stretch/>
        </p:blipFill>
        <p:spPr>
          <a:xfrm>
            <a:off x="2763150" y="1329450"/>
            <a:ext cx="3465900" cy="3469800"/>
          </a:xfrm>
          <a:prstGeom prst="ellipse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" name="Google Shape;115;p27"/>
          <p:cNvSpPr txBox="1"/>
          <p:nvPr/>
        </p:nvSpPr>
        <p:spPr>
          <a:xfrm>
            <a:off x="3072000" y="350187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E066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300</a:t>
            </a:r>
            <a:endParaRPr sz="2800">
              <a:solidFill>
                <a:srgbClr val="E06666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E066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miles!</a:t>
            </a:r>
            <a:endParaRPr sz="2400">
              <a:solidFill>
                <a:srgbClr val="E06666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7875" y="571725"/>
            <a:ext cx="3976125" cy="373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will we make this journey? </a:t>
            </a:r>
            <a:endParaRPr/>
          </a:p>
        </p:txBody>
      </p:sp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 laps around the playground = 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1 mile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mile a week x 30 students = 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30 miles</a:t>
            </a:r>
            <a:r>
              <a:rPr lang="en"/>
              <a:t> a week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 miles a week x 10 weeks = 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300 miles!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[Teachers: adjust this page as needed to reflect the distances your class will travel and details about where you will walk]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</a:t>
            </a:r>
            <a:r>
              <a:rPr lang="en"/>
              <a:t>Osaka</a:t>
            </a:r>
            <a:endParaRPr/>
          </a:p>
        </p:txBody>
      </p:sp>
      <p:sp>
        <p:nvSpPr>
          <p:cNvPr id="128" name="Google Shape;128;p29"/>
          <p:cNvSpPr txBox="1"/>
          <p:nvPr>
            <p:ph idx="1" type="body"/>
          </p:nvPr>
        </p:nvSpPr>
        <p:spPr>
          <a:xfrm>
            <a:off x="311700" y="1152475"/>
            <a:ext cx="8520600" cy="13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Third largest city in Japan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7,080 miles</a:t>
            </a:r>
            <a:r>
              <a:rPr lang="en"/>
              <a:t> from North Carolina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get to Osaka from North Carolina, you would have to take a 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19 hour flight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Language = Japanese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 Osaka, they speak 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Osaka-ben</a:t>
            </a:r>
            <a:r>
              <a:rPr lang="en"/>
              <a:t> (a special version of Japanese)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3946" y="2823467"/>
            <a:ext cx="2806830" cy="1870050"/>
          </a:xfrm>
          <a:prstGeom prst="rect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" name="Google Shape;130;p29"/>
          <p:cNvPicPr preferRelativeResize="0"/>
          <p:nvPr/>
        </p:nvPicPr>
        <p:blipFill rotWithShape="1">
          <a:blip r:embed="rId4">
            <a:alphaModFix/>
          </a:blip>
          <a:srcRect b="0" l="0" r="38484" t="0"/>
          <a:stretch/>
        </p:blipFill>
        <p:spPr>
          <a:xfrm>
            <a:off x="3669299" y="2823475"/>
            <a:ext cx="1840624" cy="1870050"/>
          </a:xfrm>
          <a:prstGeom prst="rect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1" name="Google Shape;131;p29"/>
          <p:cNvPicPr preferRelativeResize="0"/>
          <p:nvPr/>
        </p:nvPicPr>
        <p:blipFill rotWithShape="1">
          <a:blip r:embed="rId5">
            <a:alphaModFix/>
          </a:blip>
          <a:srcRect b="0" l="0" r="14515" t="0"/>
          <a:stretch/>
        </p:blipFill>
        <p:spPr>
          <a:xfrm>
            <a:off x="543225" y="2823475"/>
            <a:ext cx="2842051" cy="1870050"/>
          </a:xfrm>
          <a:prstGeom prst="rect">
            <a:avLst/>
          </a:prstGeom>
          <a:noFill/>
          <a:ln cap="flat" cmpd="sng" w="19050">
            <a:solidFill>
              <a:srgbClr val="4C113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Osaka-ben</a:t>
            </a:r>
            <a:endParaRPr/>
          </a:p>
        </p:txBody>
      </p:sp>
      <p:sp>
        <p:nvSpPr>
          <p:cNvPr id="137" name="Google Shape;13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Ookini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Pronounced 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“ooh - kini”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Means 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“thank you”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Also used like 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“please”</a:t>
            </a:r>
            <a:r>
              <a:rPr lang="en"/>
              <a:t> in sentences.</a:t>
            </a:r>
            <a:endParaRPr/>
          </a:p>
        </p:txBody>
      </p:sp>
      <p:pic>
        <p:nvPicPr>
          <p:cNvPr id="138" name="Google Shape;1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615" y="2571748"/>
            <a:ext cx="3367471" cy="2245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" name="Google Shape;13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3888" y="445025"/>
            <a:ext cx="2914492" cy="4371725"/>
          </a:xfrm>
          <a:prstGeom prst="rect">
            <a:avLst/>
          </a:prstGeom>
          <a:noFill/>
          <a:ln cap="flat" cmpd="sng" w="19050">
            <a:solidFill>
              <a:srgbClr val="FF8C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Famous place: Osaka Castle</a:t>
            </a:r>
            <a:endParaRPr/>
          </a:p>
        </p:txBody>
      </p:sp>
      <p:sp>
        <p:nvSpPr>
          <p:cNvPr id="145" name="Google Shape;145;p31"/>
          <p:cNvSpPr txBox="1"/>
          <p:nvPr>
            <p:ph idx="1" type="body"/>
          </p:nvPr>
        </p:nvSpPr>
        <p:spPr>
          <a:xfrm>
            <a:off x="311700" y="1152475"/>
            <a:ext cx="390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 in 1583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Castle has 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2 moats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Moat - deep, wide water ditch surrounding a castle.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Castle was destroyed and rebuilt 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twice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146" name="Google Shape;14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6200" y="979825"/>
            <a:ext cx="4454901" cy="3183849"/>
          </a:xfrm>
          <a:prstGeom prst="rect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Famous place: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Sumiyoshi-taisha</a:t>
            </a:r>
            <a:endParaRPr/>
          </a:p>
        </p:txBody>
      </p:sp>
      <p:sp>
        <p:nvSpPr>
          <p:cNvPr id="152" name="Google Shape;152;p32"/>
          <p:cNvSpPr txBox="1"/>
          <p:nvPr>
            <p:ph idx="1" type="body"/>
          </p:nvPr>
        </p:nvSpPr>
        <p:spPr>
          <a:xfrm>
            <a:off x="311700" y="1847550"/>
            <a:ext cx="414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Shinto shrine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Shinto </a:t>
            </a:r>
            <a:r>
              <a:rPr lang="en"/>
              <a:t>- religion that originated in Japan.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of Japan’s oldest shrines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During the Japanese New Year, over 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2 million people</a:t>
            </a:r>
            <a:r>
              <a:rPr lang="en"/>
              <a:t> visit this shrine.</a:t>
            </a:r>
            <a:endParaRPr/>
          </a:p>
        </p:txBody>
      </p:sp>
      <p:pic>
        <p:nvPicPr>
          <p:cNvPr id="153" name="Google Shape;1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725" y="210714"/>
            <a:ext cx="3651476" cy="2433737"/>
          </a:xfrm>
          <a:prstGeom prst="rect">
            <a:avLst/>
          </a:prstGeom>
          <a:noFill/>
          <a:ln cap="flat" cmpd="sng" w="19050">
            <a:solidFill>
              <a:srgbClr val="FF6C1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" name="Google Shape;1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724" y="2835575"/>
            <a:ext cx="3651477" cy="1923749"/>
          </a:xfrm>
          <a:prstGeom prst="rect">
            <a:avLst/>
          </a:prstGeom>
          <a:noFill/>
          <a:ln cap="flat" cmpd="sng" w="1905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Japanese New Year</a:t>
            </a:r>
            <a:endParaRPr/>
          </a:p>
        </p:txBody>
      </p:sp>
      <p:sp>
        <p:nvSpPr>
          <p:cNvPr id="160" name="Google Shape;160;p33"/>
          <p:cNvSpPr txBox="1"/>
          <p:nvPr>
            <p:ph idx="1" type="body"/>
          </p:nvPr>
        </p:nvSpPr>
        <p:spPr>
          <a:xfrm>
            <a:off x="311700" y="1152475"/>
            <a:ext cx="405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Years is the most important holiday in Japan.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midnight on December 31, Buddhist temples all over Japan ring their bells </a:t>
            </a:r>
            <a:r>
              <a:rPr lang="en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108 times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Japanese people send New Years postcards (similar to Christmas card traditions in the United States).</a:t>
            </a:r>
            <a:endParaRPr/>
          </a:p>
        </p:txBody>
      </p:sp>
      <p:pic>
        <p:nvPicPr>
          <p:cNvPr id="161" name="Google Shape;1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848" y="542463"/>
            <a:ext cx="3139075" cy="4058576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