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roxima Nova Extrabold"/>
      <p:bold r:id="rId22"/>
    </p:embeddedFont>
    <p:embeddedFont>
      <p:font typeface="Proxima Nova Semibold"/>
      <p:regular r:id="rId23"/>
      <p:bold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roximaNovaExtrabold-bold.fntdata"/><Relationship Id="rId21" Type="http://schemas.openxmlformats.org/officeDocument/2006/relationships/slide" Target="slides/slide16.xml"/><Relationship Id="rId24" Type="http://schemas.openxmlformats.org/officeDocument/2006/relationships/font" Target="fonts/ProximaNovaSemibold-bold.fntdata"/><Relationship Id="rId23" Type="http://schemas.openxmlformats.org/officeDocument/2006/relationships/font" Target="fonts/ProximaNovaSemibo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ProximaNova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756124e0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756124e0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1949637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1949637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1949637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1949637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19496374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19496374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19496374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19496374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19496374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19496374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dabdfdd9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dabdfdd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19496374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d19496374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Walking is good for our bodies. It keeps us healthy. But it’s also good for our minds! When we stay active, we’re happier and we can concentrate better in school.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7520deb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7520deb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756124e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756124e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756124e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756124e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756124e0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756124e0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 your hand if you ride a bus.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bus looks different, doesn’t it?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756124e0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756124e0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756124e0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756124e0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 your hand if you have ever been on a ferris wheel?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 your hand if you have seen a ferris wheel? Have you ever seen one this big?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756124e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756124e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 Semibold"/>
              <a:buChar char="●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○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■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●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○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■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●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○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■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8.jpg"/><Relationship Id="rId5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Relationship Id="rId5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Relationship Id="rId5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archpaper.com/2021/12/france-approves-controversial-interior-redesign-of-notre-dame-cathedral/" TargetMode="External"/><Relationship Id="rId11" Type="http://schemas.openxmlformats.org/officeDocument/2006/relationships/hyperlink" Target="https://en.wikipedia.org/wiki/Eiffel_Tower#/media/File:Tour_Eiffel_Wikimedia_Commons.jpg" TargetMode="External"/><Relationship Id="rId10" Type="http://schemas.openxmlformats.org/officeDocument/2006/relationships/hyperlink" Target="https://www.esa.int/ESA_Multimedia/Images/2015/02/Paris_Metro" TargetMode="External"/><Relationship Id="rId21" Type="http://schemas.openxmlformats.org/officeDocument/2006/relationships/hyperlink" Target="https://www.goodnewsnetwork.org/adopt-notre-dame-gargoyle/" TargetMode="External"/><Relationship Id="rId13" Type="http://schemas.openxmlformats.org/officeDocument/2006/relationships/hyperlink" Target="http://www.goodmorningparis.fr/events/the-eiffel-tower-lit-up-in-blue-white-and-red/" TargetMode="External"/><Relationship Id="rId12" Type="http://schemas.openxmlformats.org/officeDocument/2006/relationships/hyperlink" Target="https://www.dw.com/en/french-prime-minister-urges-tourists-to-come-spend-money-in-paris/a-1888681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mylondon.news/news/zone-1-news/tower-bridge-ban-vehicles-make-20798974" TargetMode="External"/><Relationship Id="rId4" Type="http://schemas.openxmlformats.org/officeDocument/2006/relationships/hyperlink" Target="https://en.wikipedia.org/wiki/Piccadilly_Circus#/media/File:Open_Happiness_Piccadilly_Circus_Blue-Pink_Hour_120917-1126-jikatu.jpg" TargetMode="External"/><Relationship Id="rId9" Type="http://schemas.openxmlformats.org/officeDocument/2006/relationships/hyperlink" Target="https://www.unjourdeplusaparis.com/en/paris-reportage/histoire-obelisque-louxor-paris" TargetMode="External"/><Relationship Id="rId15" Type="http://schemas.openxmlformats.org/officeDocument/2006/relationships/hyperlink" Target="https://www.thetimes.co.uk/article/louvre-crowds-left-hanging-around-after-mona-lisa-move-xtnmps73v" TargetMode="External"/><Relationship Id="rId14" Type="http://schemas.openxmlformats.org/officeDocument/2006/relationships/hyperlink" Target="https://www.travelcaffeine.com/paris-museum-pass-review-tips/" TargetMode="External"/><Relationship Id="rId17" Type="http://schemas.openxmlformats.org/officeDocument/2006/relationships/hyperlink" Target="https://www.pinterest.com/pin/37928821838534009/" TargetMode="External"/><Relationship Id="rId16" Type="http://schemas.openxmlformats.org/officeDocument/2006/relationships/hyperlink" Target="https://www.chatelaine.com/recipes/how-to-make-macarons/" TargetMode="External"/><Relationship Id="rId5" Type="http://schemas.openxmlformats.org/officeDocument/2006/relationships/hyperlink" Target="https://www.intelligenttransport.com/transport-news/126501/northern-line-extension/" TargetMode="External"/><Relationship Id="rId19" Type="http://schemas.openxmlformats.org/officeDocument/2006/relationships/hyperlink" Target="https://universalmonsters.fandom.com/wiki/Notre_Dame_de_Paris" TargetMode="External"/><Relationship Id="rId6" Type="http://schemas.openxmlformats.org/officeDocument/2006/relationships/hyperlink" Target="https://commons.wikimedia.org/wiki/File:Red_double_decker_bus_in_London.jpg" TargetMode="External"/><Relationship Id="rId18" Type="http://schemas.openxmlformats.org/officeDocument/2006/relationships/hyperlink" Target="https://luxuryes.com/2016/06/pierre-herme-crowned-best-pastry-chef-2016/" TargetMode="External"/><Relationship Id="rId7" Type="http://schemas.openxmlformats.org/officeDocument/2006/relationships/hyperlink" Target="https://en.wikipedia.org/wiki/Culture_of_London#/media/File:London_Big_Ben_Phone_box.jpg" TargetMode="External"/><Relationship Id="rId8" Type="http://schemas.openxmlformats.org/officeDocument/2006/relationships/hyperlink" Target="https://www.campusfrance.org/en/cities/pari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Paris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Capital of France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4,051 miles</a:t>
            </a:r>
            <a:r>
              <a:rPr lang="en"/>
              <a:t> from North Carolina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get to Paris, you would have to take a flight over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10 hours long!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11219" r="6163" t="0"/>
          <a:stretch/>
        </p:blipFill>
        <p:spPr>
          <a:xfrm>
            <a:off x="3526124" y="2742656"/>
            <a:ext cx="2886271" cy="1958612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4">
            <a:alphaModFix/>
          </a:blip>
          <a:srcRect b="0" l="0" r="17790" t="0"/>
          <a:stretch/>
        </p:blipFill>
        <p:spPr>
          <a:xfrm>
            <a:off x="6560817" y="2739350"/>
            <a:ext cx="2154182" cy="1965226"/>
          </a:xfrm>
          <a:prstGeom prst="rect">
            <a:avLst/>
          </a:prstGeom>
          <a:noFill/>
          <a:ln cap="flat" cmpd="sng" w="1905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000" y="2739350"/>
            <a:ext cx="2948695" cy="1965223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Eiffel Tower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 Extrabold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1,063 feet tall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night, 20,000 light bulbs light up the tower</a:t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145" y="2571750"/>
            <a:ext cx="3071718" cy="2051798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703" y="2571750"/>
            <a:ext cx="3282900" cy="2051800"/>
          </a:xfrm>
          <a:prstGeom prst="rect">
            <a:avLst/>
          </a:prstGeom>
          <a:noFill/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137" y="2571750"/>
            <a:ext cx="1108046" cy="2051799"/>
          </a:xfrm>
          <a:prstGeom prst="rect">
            <a:avLst/>
          </a:prstGeom>
          <a:noFill/>
          <a:ln cap="flat" cmpd="sng" w="1905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Louvre Museum</a:t>
            </a:r>
            <a:endParaRPr/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Pronounced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“loov”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Biggest museum in the world.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Has over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380,000 pieces</a:t>
            </a:r>
            <a:r>
              <a:rPr lang="en"/>
              <a:t> of art on display - including the Mona Lisa.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450" y="2389800"/>
            <a:ext cx="3735060" cy="2502200"/>
          </a:xfrm>
          <a:prstGeom prst="rect">
            <a:avLst/>
          </a:prstGeom>
          <a:noFill/>
          <a:ln cap="flat" cmpd="sng" w="1905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4"/>
          <p:cNvPicPr preferRelativeResize="0"/>
          <p:nvPr/>
        </p:nvPicPr>
        <p:blipFill rotWithShape="1">
          <a:blip r:embed="rId4">
            <a:alphaModFix/>
          </a:blip>
          <a:srcRect b="0" l="0" r="6367" t="0"/>
          <a:stretch/>
        </p:blipFill>
        <p:spPr>
          <a:xfrm>
            <a:off x="5237275" y="2389800"/>
            <a:ext cx="1873876" cy="25022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French </a:t>
            </a:r>
            <a:r>
              <a:rPr lang="en"/>
              <a:t>Macarons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152475"/>
            <a:ext cx="85206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popular sweet sold in France.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Parisian pastry chef,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Pierre Hermé,</a:t>
            </a:r>
            <a:r>
              <a:rPr lang="en"/>
              <a:t> sold the most expensive Macaron in the world for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$7,414.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609" y="2571750"/>
            <a:ext cx="1489996" cy="1993650"/>
          </a:xfrm>
          <a:prstGeom prst="rect">
            <a:avLst/>
          </a:prstGeom>
          <a:noFill/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12" y="2571750"/>
            <a:ext cx="3544211" cy="1993649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5">
            <a:alphaModFix/>
          </a:blip>
          <a:srcRect b="25403" l="0" r="0" t="7657"/>
          <a:stretch/>
        </p:blipFill>
        <p:spPr>
          <a:xfrm>
            <a:off x="6171203" y="2571750"/>
            <a:ext cx="1985421" cy="1993651"/>
          </a:xfrm>
          <a:prstGeom prst="rect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Notre-Dame de Paris</a:t>
            </a:r>
            <a:endParaRPr/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Notre Dame is a very old cathedral in Paris, France.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is a very good example of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Gothic Architecture</a:t>
            </a:r>
            <a:r>
              <a:rPr lang="en"/>
              <a:t> in France.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may recognize the cathedral from the Disney movie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“The Hunchback of Notre Dame.”</a:t>
            </a:r>
            <a:r>
              <a:rPr lang="en"/>
              <a:t> </a:t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0" l="7791" r="0" t="0"/>
          <a:stretch/>
        </p:blipFill>
        <p:spPr>
          <a:xfrm>
            <a:off x="5058892" y="2683200"/>
            <a:ext cx="3606759" cy="2028798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4">
            <a:alphaModFix/>
          </a:blip>
          <a:srcRect b="0" l="5531" r="5531" t="0"/>
          <a:stretch/>
        </p:blipFill>
        <p:spPr>
          <a:xfrm>
            <a:off x="2162939" y="2683200"/>
            <a:ext cx="2705070" cy="2028801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350" y="2683200"/>
            <a:ext cx="1493704" cy="2028800"/>
          </a:xfrm>
          <a:prstGeom prst="rect">
            <a:avLst/>
          </a:prstGeom>
          <a:noFill/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Go!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Let’s begin our Walk around the World!</a:t>
            </a:r>
            <a:endParaRPr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References</a:t>
            </a:r>
            <a:endParaRPr/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2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Stock Images Provided by ITRE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5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Tower Bridge: </a:t>
            </a:r>
            <a:r>
              <a:rPr lang="en" sz="937" u="sng">
                <a:solidFill>
                  <a:schemeClr val="hlink"/>
                </a:solidFill>
                <a:hlinkClick r:id="rId3"/>
              </a:rPr>
              <a:t>https://www.mylondon.news/news/zone-1-news/tower-bridge-ban-vehicles-make-20798974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Piccadilly</a:t>
            </a:r>
            <a:r>
              <a:rPr lang="en" sz="937"/>
              <a:t> Circus: </a:t>
            </a:r>
            <a:r>
              <a:rPr lang="en" sz="937" u="sng">
                <a:solidFill>
                  <a:schemeClr val="hlink"/>
                </a:solidFill>
                <a:hlinkClick r:id="rId4"/>
              </a:rPr>
              <a:t>https://en.wikipedia.org/wiki/Piccadilly_Circus#/media/File:Open_Happiness_Piccadilly_Circus_Blue-Pink_Hour_120917-1126-jikatu.jpg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Tube Station: </a:t>
            </a:r>
            <a:r>
              <a:rPr lang="en" sz="937" u="sng">
                <a:solidFill>
                  <a:schemeClr val="hlink"/>
                </a:solidFill>
                <a:hlinkClick r:id="rId5"/>
              </a:rPr>
              <a:t>https://www.intelligenttransport.com/transport-news/126501/northern-line-extension/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6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Left Bus: </a:t>
            </a:r>
            <a:r>
              <a:rPr lang="en" sz="937" u="sng">
                <a:solidFill>
                  <a:schemeClr val="hlink"/>
                </a:solidFill>
                <a:hlinkClick r:id="rId6"/>
              </a:rPr>
              <a:t>https://commons.wikimedia.org/wiki/File:Red_double_decker_bus_in_London.jpg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Right Busses (Edited by ITRE): https://content.r9cdn.net/rimg/dimg/8a/d8/29dcb2f0-city-28501-17579c53c1d.jpg?crop=true&amp;width=2160&amp;height=1215&amp;xhint=1560&amp;yhint=1280&amp;outputtype=webp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7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Tower of London: https://cdn.getyourguide.com/img/location/5ca348c3482ea.jpeg/88.jpg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Tower Ravens: https://hidden-london.com/nuggets/ravens-of-the-tower/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8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London Eye: https://secretldn.com/london-eye-new-years-eve/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9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Big Ben: </a:t>
            </a:r>
            <a:r>
              <a:rPr lang="en" sz="937" u="sng">
                <a:solidFill>
                  <a:schemeClr val="hlink"/>
                </a:solidFill>
                <a:hlinkClick r:id="rId7"/>
              </a:rPr>
              <a:t>https://en.wikipedia.org/wiki/Culture_of_London#/media/File:London_Big_Ben_Phone_box.jpg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Side 10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Paris Skyline: </a:t>
            </a:r>
            <a:r>
              <a:rPr lang="en" sz="937" u="sng">
                <a:solidFill>
                  <a:schemeClr val="hlink"/>
                </a:solidFill>
                <a:hlinkClick r:id="rId8"/>
              </a:rPr>
              <a:t>https://www.campusfrance.org/en/cities/paris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Obelisk of the Concorde: </a:t>
            </a:r>
            <a:r>
              <a:rPr lang="en" sz="937" u="sng">
                <a:solidFill>
                  <a:schemeClr val="hlink"/>
                </a:solidFill>
                <a:hlinkClick r:id="rId9"/>
              </a:rPr>
              <a:t>https://www.unjourdeplusaparis.com/en/paris-reportage/histoire-obelisque-louxor-paris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Paris Metro: </a:t>
            </a:r>
            <a:r>
              <a:rPr lang="en" sz="937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https://www.esa.int/ESA_Multimedia/Images/2015/02/Paris_Metro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11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Eiffel Tower (Day): </a:t>
            </a:r>
            <a:r>
              <a:rPr lang="en" sz="937" u="sng">
                <a:solidFill>
                  <a:schemeClr val="hlink"/>
                </a:solidFill>
                <a:hlinkClick r:id="rId11"/>
              </a:rPr>
              <a:t>https://en.wikipedia.org/wiki/Eiffel_Tower#/media/File:Tour_Eiffel_Wikimedia_Commons.jpg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Eiffel Tower (Night, Twinkling): </a:t>
            </a:r>
            <a:r>
              <a:rPr lang="en" sz="937" u="sng">
                <a:solidFill>
                  <a:schemeClr val="hlink"/>
                </a:solidFill>
                <a:hlinkClick r:id="rId12"/>
              </a:rPr>
              <a:t>https://www.dw.com/en/french-prime-minister-urges-tourists-to-come-spend-money-in-paris/a-18886815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Eiffel Tower (Red, White, and Blue): </a:t>
            </a:r>
            <a:r>
              <a:rPr lang="en" sz="937" u="sng">
                <a:solidFill>
                  <a:schemeClr val="hlink"/>
                </a:solidFill>
                <a:hlinkClick r:id="rId13"/>
              </a:rPr>
              <a:t>http://www.goodmorningparis.fr/events/the-eiffel-tower-lit-up-in-blue-white-and-red/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12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Louvre: </a:t>
            </a:r>
            <a:r>
              <a:rPr lang="en" sz="937" u="sng">
                <a:solidFill>
                  <a:schemeClr val="hlink"/>
                </a:solidFill>
                <a:hlinkClick r:id="rId14"/>
              </a:rPr>
              <a:t>https://www.travelcaffeine.com/paris-museum-pass-review-tips/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Mona Lisa: </a:t>
            </a:r>
            <a:r>
              <a:rPr lang="en" sz="937" u="sng">
                <a:solidFill>
                  <a:schemeClr val="hlink"/>
                </a:solidFill>
                <a:hlinkClick r:id="rId15"/>
              </a:rPr>
              <a:t>https://www.thetimes.co.uk/article/louvre-crowds-left-hanging-around-after-mona-lisa-move-xtnmps73v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13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Macarons: </a:t>
            </a:r>
            <a:r>
              <a:rPr lang="en" sz="937" u="sng">
                <a:solidFill>
                  <a:schemeClr val="hlink"/>
                </a:solidFill>
                <a:hlinkClick r:id="rId16"/>
              </a:rPr>
              <a:t>https://www.chatelaine.com/recipes/how-to-make-macarons/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Macaron Cart: </a:t>
            </a:r>
            <a:r>
              <a:rPr lang="en" sz="937" u="sng">
                <a:solidFill>
                  <a:schemeClr val="hlink"/>
                </a:solidFill>
                <a:hlinkClick r:id="rId17"/>
              </a:rPr>
              <a:t>https://www.pinterest.com/pin/37928821838534009/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Pierre Herme: </a:t>
            </a:r>
            <a:r>
              <a:rPr lang="en" sz="937" u="sng">
                <a:solidFill>
                  <a:schemeClr val="hlink"/>
                </a:solidFill>
                <a:hlinkClick r:id="rId18"/>
              </a:rPr>
              <a:t>https://luxuryes.com/2016/06/pierre-herme-crowned-best-pastry-chef-2016/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Slide 14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Notre Dame: </a:t>
            </a:r>
            <a:r>
              <a:rPr lang="en" sz="937" u="sng">
                <a:solidFill>
                  <a:schemeClr val="hlink"/>
                </a:solidFill>
                <a:hlinkClick r:id="rId19"/>
              </a:rPr>
              <a:t>https://universalmonsters.fandom.com/wiki/Notre_Dame_de_Paris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Notre Dame Interior: </a:t>
            </a:r>
            <a:r>
              <a:rPr lang="en" sz="937" u="sng">
                <a:solidFill>
                  <a:schemeClr val="hlink"/>
                </a:solidFill>
                <a:hlinkClick r:id="rId20"/>
              </a:rPr>
              <a:t>https://www.archpaper.com/2021/12/france-approves-controversial-interior-redesign-of-notre-dame-cathedral/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Gargoyle: </a:t>
            </a:r>
            <a:r>
              <a:rPr lang="en" sz="937" u="sng">
                <a:solidFill>
                  <a:schemeClr val="hlink"/>
                </a:solidFill>
                <a:hlinkClick r:id="rId21"/>
              </a:rPr>
              <a:t>https://www.goodnewsnetwork.org/adopt-notre-dame-gargoyle/</a:t>
            </a:r>
            <a:endParaRPr sz="937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Walking makes us happy, </a:t>
            </a:r>
            <a:r>
              <a:rPr lang="en"/>
              <a:t>healthy, and focused!</a:t>
            </a:r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16" y="1928682"/>
            <a:ext cx="2113966" cy="1863144"/>
          </a:xfrm>
          <a:prstGeom prst="rect">
            <a:avLst/>
          </a:prstGeom>
          <a:noFill/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0" l="0" r="25071" t="0"/>
          <a:stretch/>
        </p:blipFill>
        <p:spPr>
          <a:xfrm>
            <a:off x="6692109" y="1928675"/>
            <a:ext cx="2135291" cy="1863148"/>
          </a:xfrm>
          <a:prstGeom prst="rect">
            <a:avLst/>
          </a:prstGeom>
          <a:noFill/>
          <a:ln cap="flat" cmpd="sng" w="19050">
            <a:solidFill>
              <a:srgbClr val="A6D2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b="14124" l="0" r="0" t="14898"/>
          <a:stretch/>
        </p:blipFill>
        <p:spPr>
          <a:xfrm>
            <a:off x="2592050" y="1928675"/>
            <a:ext cx="3938606" cy="1863150"/>
          </a:xfrm>
          <a:prstGeom prst="rect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Journey: London to Paris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925" y="1772399"/>
            <a:ext cx="2593975" cy="28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2898850" y="1198800"/>
            <a:ext cx="3437400" cy="3437400"/>
          </a:xfrm>
          <a:prstGeom prst="ellipse">
            <a:avLst/>
          </a:prstGeom>
          <a:solidFill>
            <a:srgbClr val="797979">
              <a:alpha val="27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25" y="811225"/>
            <a:ext cx="2866200" cy="235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5">
            <a:alphaModFix/>
          </a:blip>
          <a:srcRect b="13659" l="30490" r="31097" t="17973"/>
          <a:stretch/>
        </p:blipFill>
        <p:spPr>
          <a:xfrm>
            <a:off x="2785775" y="1108325"/>
            <a:ext cx="3465900" cy="3469800"/>
          </a:xfrm>
          <a:prstGeom prst="ellipse">
            <a:avLst/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" name="Google Shape;71;p15"/>
          <p:cNvSpPr txBox="1"/>
          <p:nvPr/>
        </p:nvSpPr>
        <p:spPr>
          <a:xfrm>
            <a:off x="1942650" y="23695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230 </a:t>
            </a:r>
            <a:endParaRPr sz="28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miles!</a:t>
            </a:r>
            <a:endParaRPr sz="24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will we make this journey? 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laps around the playground =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 mile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 mile a week x 23 students =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23 miles</a:t>
            </a:r>
            <a:r>
              <a:rPr lang="en"/>
              <a:t> a week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23 miles a week x 10 weeks =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230 miles!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[Teachers: adjust this page as needed to reflect the distances your class will travel and details about where you will walk]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London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13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Capital of England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3,881 miles</a:t>
            </a:r>
            <a:r>
              <a:rPr lang="en"/>
              <a:t> from North Carolina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get to London from North Carolina, you would have to take a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9 hour flight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Primary language is English, but over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300 languages</a:t>
            </a:r>
            <a:r>
              <a:rPr lang="en"/>
              <a:t> are spoken in London.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731" y="2831051"/>
            <a:ext cx="2805038" cy="1870025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38" y="2831050"/>
            <a:ext cx="1870026" cy="1870026"/>
          </a:xfrm>
          <a:prstGeom prst="rect">
            <a:avLst/>
          </a:prstGeom>
          <a:noFill/>
          <a:ln cap="flat" cmpd="sng" w="19050">
            <a:solidFill>
              <a:srgbClr val="1CBE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2085" y="2831050"/>
            <a:ext cx="2816026" cy="1870027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Double-decker buses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London is known for its </a:t>
            </a:r>
            <a:r>
              <a:rPr lang="en">
                <a:solidFill>
                  <a:srgbClr val="CC0000"/>
                </a:solidFill>
              </a:rPr>
              <a:t>red</a:t>
            </a:r>
            <a:r>
              <a:rPr lang="en"/>
              <a:t> double-decker buses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buses drive over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300 million miles</a:t>
            </a:r>
            <a:r>
              <a:rPr lang="en"/>
              <a:t> a year</a:t>
            </a:r>
            <a:r>
              <a:rPr lang="en"/>
              <a:t> - that’s like traveling around the world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12 times</a:t>
            </a:r>
            <a:r>
              <a:rPr lang="en"/>
              <a:t> every year!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7338" y="2571750"/>
            <a:ext cx="3993060" cy="2244996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02" y="2571752"/>
            <a:ext cx="3375926" cy="2244997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Tower of London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40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are always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6 ravens</a:t>
            </a:r>
            <a:r>
              <a:rPr lang="en"/>
              <a:t> on the grounds at the Tower of London.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have been there since the 1700s, when King Charles II said that the ravens must be kept there to prevent disaster.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175" y="492584"/>
            <a:ext cx="3617251" cy="2035365"/>
          </a:xfrm>
          <a:prstGeom prst="rect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175" y="2665525"/>
            <a:ext cx="3617245" cy="203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London Eye 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443 feet high -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4th largest</a:t>
            </a:r>
            <a:r>
              <a:rPr lang="en"/>
              <a:t> ferris wheel in the world!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Eye is lit up in </a:t>
            </a:r>
            <a:r>
              <a:rPr lang="en">
                <a:solidFill>
                  <a:srgbClr val="F1C23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di</a:t>
            </a:r>
            <a:r>
              <a:rPr lang="en">
                <a:solidFill>
                  <a:srgbClr val="17E317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ff</a:t>
            </a:r>
            <a:r>
              <a:rPr lang="en">
                <a:solidFill>
                  <a:srgbClr val="18E3E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er</a:t>
            </a:r>
            <a:r>
              <a:rPr lang="en">
                <a:solidFill>
                  <a:srgbClr val="4A86E8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en</a:t>
            </a:r>
            <a:r>
              <a:rPr lang="en">
                <a:solidFill>
                  <a:srgbClr val="0000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 c</a:t>
            </a:r>
            <a:r>
              <a:rPr lang="en">
                <a:solidFill>
                  <a:srgbClr val="9900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ol</a:t>
            </a:r>
            <a:r>
              <a:rPr lang="en">
                <a:solidFill>
                  <a:srgbClr val="FF00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or</a:t>
            </a:r>
            <a:r>
              <a:rPr lang="en">
                <a:solidFill>
                  <a:srgbClr val="FF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</a:t>
            </a:r>
            <a:r>
              <a:rPr lang="en"/>
              <a:t> to mark special dates and events. 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150" y="2046575"/>
            <a:ext cx="4297699" cy="2865150"/>
          </a:xfrm>
          <a:prstGeom prst="rect">
            <a:avLst/>
          </a:prstGeom>
          <a:noFill/>
          <a:ln cap="flat" cmpd="sng" w="19050">
            <a:solidFill>
              <a:srgbClr val="18E3E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Ben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405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160</a:t>
            </a:r>
            <a:r>
              <a:rPr lang="en"/>
              <a:t>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years old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flock of birds rested on the minute hand in 1944. They were heavy enough that they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caused the clock to run slow.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Big Ben’s minute hand is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14 feet long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850" y="499450"/>
            <a:ext cx="3118149" cy="4338299"/>
          </a:xfrm>
          <a:prstGeom prst="rect">
            <a:avLst/>
          </a:prstGeom>
          <a:noFill/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